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ko-KR"/>
    </a:defPPr>
    <a:lvl1pPr marL="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0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4F6A01-06A4-D573-5E27-A50FD60265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9765DD4-65A8-246C-F980-C6ECE88A40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7C28847-4B8A-168D-46F1-9321A7A57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71D2B68-135E-BD4F-AFC5-62C7B4EDB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47C3CE8-4E50-006D-9203-3517A8DEF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8905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45473A-1EC2-52BB-FAC2-85A613D6C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950D26-7FF2-F0D0-5ACE-62933F5086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BD4653-BC26-1C11-028C-42B7062B0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3EBE97-1611-B26C-77A9-ACFBF6B56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104F0F0-9CBD-60C6-5D51-EA730A925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4192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8C84E0-7A40-447A-FD2E-862BE63BD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A376DB6-5927-4915-F8C3-48A68D4C7A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3A2172E-50DA-003A-70FF-428E4142D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B3F9CD-45E7-7A5D-7DCC-B5976161F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E56CC21-7370-9152-A8B9-A5C331827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33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97EEED-CE35-CE31-C736-B74E9CADB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AFE2F0F-9308-E61D-E63B-BE7503DEE7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6E34EDA-D655-6E52-F94B-ACA55ED391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A7EC76-FF55-AA6B-FC13-A03C26134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8891AC0-3941-84BE-12F8-641197DC6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2038BCC-CBF1-09E9-0EC6-970A6C8BC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5948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03EFB6-B8D6-652E-1A23-F348E80A6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B67B8C8-F8E4-DEC9-9E16-EFB15AA705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DB52EB1-E98E-003F-01C6-0774768434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90" y="2505077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330ACC9-32DC-2DC4-0D41-FAF5D12DAF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D45A47B-4C85-A569-E953-C2E8240F80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7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D4029E5-367D-A329-8480-22422995B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CCE6BFE-99FF-47E9-12AE-3B7AD864C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C367564-85E2-FC5B-ECC9-18F0EC1FE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6707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537C06-8073-C21B-BE4B-952EBA8FC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CC556B1-2E22-07AB-8597-0C953007B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ACC7285-1590-93C7-1457-F1C4DF02D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705C792-EA5D-DA5C-D7AB-D1B48E225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5610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81E8EA3-7AAC-AC2B-570F-7F34E631E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52B876B-CD13-2428-E4F8-7B5B0D465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83D376F-9321-79F0-D211-72D38A2ED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0685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C4B2A-9221-7FC3-611E-503113B7E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81E5CCB-8916-BE55-7898-3B6A78D87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5245FFD-337C-1C1E-C35C-A4909FF3D1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2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840468D-9992-F685-1859-D295D0F5A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5D34230-512D-8DAD-C3E1-14EC4CB73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D4D6B91-DB67-8140-501A-53D962A07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657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62CE9F-6DF3-F39E-2C83-9DD1B07E0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AFC56E1-080D-210C-02A4-A5E37759DF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60F76A2-1317-6C3A-B489-17D4BD11B7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2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60057C6-6645-DA24-759B-16C0FAD74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484AB24-ABD2-649D-54BD-CCDF5399F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9AF0139-51C0-BF2B-2EFD-BBC52AD41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8850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922119-ABC4-3E66-9674-A6FD47AD0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D18F19F-4E4B-C93D-B9DA-B442B62FF5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BA409B8-9619-A928-4002-D5946D7E3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E74C501-2914-ACAE-385D-1D1BD9E1B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716286-B094-F2E2-3626-610228F62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8275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C297F89-559D-A053-0574-1CC05839CB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7"/>
            <a:ext cx="2628900" cy="581183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B1BABC8-9BF4-1EA4-6F4A-458DE95476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7"/>
            <a:ext cx="7734300" cy="581183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3E6624B-1744-2710-6CEB-659CEEAE6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A31611C-9AAA-52C6-072D-4017C335F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12CCD64-3C31-D8CC-F868-EBE88437A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0566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BDDF84B-74C7-8C4F-EBD7-69DB2D0D0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AD3F297-1D64-E9C2-ECD1-636D5E89D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51A93F-1520-A256-E878-58FE1413F7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DBDB79-1EF4-4FED-A021-CCED70B6F32C}" type="datetimeFigureOut">
              <a:rPr lang="ko-KR" altLang="en-US" smtClean="0"/>
              <a:t>2026-09-09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F4C2FF3-BA3C-1510-8072-F9FCB748CC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0C17A00-383A-25C6-1B61-4E77A505D0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54FE62-0FEC-4B0F-946F-84C915FA246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9226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0F49025-DE7B-DB4D-3906-CE686192BE6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E2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CA26368-A66B-8D19-77EB-393A8795F57D}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gradFill flip="none" rotWithShape="1">
            <a:gsLst>
              <a:gs pos="0">
                <a:srgbClr val="1456F0"/>
              </a:gs>
              <a:gs pos="100000">
                <a:srgbClr val="60A5FA"/>
              </a:gs>
            </a:gsLst>
            <a:lin ang="540000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883CB94-5A3B-AB46-BA4C-8423B607A7B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09600"/>
            <a:ext cx="1295400" cy="42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66EF79F-BDAF-E386-879B-F4FE95ADB541}"/>
              </a:ext>
            </a:extLst>
          </p:cNvPr>
          <p:cNvSpPr txBox="1"/>
          <p:nvPr/>
        </p:nvSpPr>
        <p:spPr>
          <a:xfrm>
            <a:off x="457200" y="1498600"/>
            <a:ext cx="762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50">
                <a:solidFill>
                  <a:srgbClr val="6EA5FA"/>
                </a:solidFill>
                <a:latin typeface="Freesentation 6 SemiBold" pitchFamily="2" charset="-127"/>
                <a:ea typeface="Freesentation 6 SemiBold" pitchFamily="2" charset="-127"/>
              </a:rPr>
              <a:t>ANNUAL COMMUNICATION PARTNERSHIP PROPOSAL  ·  2026</a:t>
            </a:r>
            <a:endParaRPr lang="ko-KR" altLang="en-US" sz="950">
              <a:solidFill>
                <a:srgbClr val="6EA5FA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AD005A-D5C1-A200-AA2F-380C4161EB9F}"/>
              </a:ext>
            </a:extLst>
          </p:cNvPr>
          <p:cNvSpPr txBox="1"/>
          <p:nvPr/>
        </p:nvSpPr>
        <p:spPr>
          <a:xfrm>
            <a:off x="457200" y="1955800"/>
            <a:ext cx="1041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4400" spc="-14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브랜드가 아이 부모를 만나는
가장 탁월한 선택</a:t>
            </a:r>
            <a:r>
              <a:rPr lang="en-US" altLang="ko-KR" sz="4400" spc="-14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!</a:t>
            </a:r>
            <a:endParaRPr lang="ko-KR" altLang="en-US" sz="4400" spc="-140">
              <a:solidFill>
                <a:srgbClr val="FFFF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2DAC514-86C1-8C0A-5CE0-5C34A70780DA}"/>
              </a:ext>
            </a:extLst>
          </p:cNvPr>
          <p:cNvSpPr/>
          <p:nvPr/>
        </p:nvSpPr>
        <p:spPr>
          <a:xfrm>
            <a:off x="457200" y="3860800"/>
            <a:ext cx="685800" cy="3810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F3A652-D41E-B006-8503-AC2F3303C833}"/>
              </a:ext>
            </a:extLst>
          </p:cNvPr>
          <p:cNvSpPr txBox="1"/>
          <p:nvPr/>
        </p:nvSpPr>
        <p:spPr>
          <a:xfrm>
            <a:off x="457200" y="4140200"/>
            <a:ext cx="889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>
                <a:solidFill>
                  <a:srgbClr val="AFBCCD"/>
                </a:solidFill>
                <a:latin typeface="Freesentation 5 Medium" pitchFamily="2" charset="-127"/>
                <a:ea typeface="Freesentation 5 Medium" pitchFamily="2" charset="-127"/>
              </a:rPr>
              <a:t>부모는 제품보다 정보를 먼저 만납니다</a:t>
            </a:r>
            <a:r>
              <a:rPr lang="en-US" altLang="ko-KR" sz="1300">
                <a:solidFill>
                  <a:srgbClr val="AFBCCD"/>
                </a:solidFill>
                <a:latin typeface="Freesentation 5 Medium" pitchFamily="2" charset="-127"/>
                <a:ea typeface="Freesentation 5 Medium" pitchFamily="2" charset="-127"/>
              </a:rPr>
              <a:t>.
</a:t>
            </a:r>
            <a:r>
              <a:rPr lang="ko-KR" altLang="en-US" sz="1300">
                <a:solidFill>
                  <a:srgbClr val="AFBCCD"/>
                </a:solidFill>
                <a:latin typeface="Freesentation 5 Medium" pitchFamily="2" charset="-127"/>
                <a:ea typeface="Freesentation 5 Medium" pitchFamily="2" charset="-127"/>
              </a:rPr>
              <a:t>창간 </a:t>
            </a:r>
            <a:r>
              <a:rPr lang="en-US" altLang="ko-KR" sz="1300">
                <a:solidFill>
                  <a:srgbClr val="AFBCCD"/>
                </a:solidFill>
                <a:latin typeface="Freesentation 5 Medium" pitchFamily="2" charset="-127"/>
                <a:ea typeface="Freesentation 5 Medium" pitchFamily="2" charset="-127"/>
              </a:rPr>
              <a:t>16</a:t>
            </a:r>
            <a:r>
              <a:rPr lang="ko-KR" altLang="en-US" sz="1300">
                <a:solidFill>
                  <a:srgbClr val="AFBCCD"/>
                </a:solidFill>
                <a:latin typeface="Freesentation 5 Medium" pitchFamily="2" charset="-127"/>
                <a:ea typeface="Freesentation 5 Medium" pitchFamily="2" charset="-127"/>
              </a:rPr>
              <a:t>년</a:t>
            </a:r>
            <a:r>
              <a:rPr lang="en-US" altLang="ko-KR" sz="1300">
                <a:solidFill>
                  <a:srgbClr val="AFBCCD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300">
                <a:solidFill>
                  <a:srgbClr val="AFBCCD"/>
                </a:solidFill>
                <a:latin typeface="Freesentation 5 Medium" pitchFamily="2" charset="-127"/>
                <a:ea typeface="Freesentation 5 Medium" pitchFamily="2" charset="-127"/>
              </a:rPr>
              <a:t>대한민국 </a:t>
            </a:r>
            <a:r>
              <a:rPr lang="en-US" altLang="ko-KR" sz="1300">
                <a:solidFill>
                  <a:srgbClr val="AFBCCD"/>
                </a:solidFill>
                <a:latin typeface="Freesentation 5 Medium" pitchFamily="2" charset="-127"/>
                <a:ea typeface="Freesentation 5 Medium" pitchFamily="2" charset="-127"/>
              </a:rPr>
              <a:t>No.1 </a:t>
            </a:r>
            <a:r>
              <a:rPr lang="ko-KR" altLang="en-US" sz="1300">
                <a:solidFill>
                  <a:srgbClr val="AFBCCD"/>
                </a:solidFill>
                <a:latin typeface="Freesentation 5 Medium" pitchFamily="2" charset="-127"/>
                <a:ea typeface="Freesentation 5 Medium" pitchFamily="2" charset="-127"/>
              </a:rPr>
              <a:t>육아신문 베이비뉴스의 매체소개서입니다</a:t>
            </a:r>
            <a:r>
              <a:rPr lang="en-US" altLang="ko-KR" sz="1300">
                <a:solidFill>
                  <a:srgbClr val="AFBCCD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300">
              <a:solidFill>
                <a:srgbClr val="AFBCCD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4FC3D653-B450-83C6-7F3D-8BCB2CB62216}"/>
              </a:ext>
            </a:extLst>
          </p:cNvPr>
          <p:cNvSpPr/>
          <p:nvPr/>
        </p:nvSpPr>
        <p:spPr>
          <a:xfrm>
            <a:off x="7112000" y="1955800"/>
            <a:ext cx="4622800" cy="2540000"/>
          </a:xfrm>
          <a:prstGeom prst="roundRect">
            <a:avLst>
              <a:gd name="adj" fmla="val 9000"/>
            </a:avLst>
          </a:prstGeom>
          <a:gradFill flip="none" rotWithShape="1">
            <a:gsLst>
              <a:gs pos="0">
                <a:srgbClr val="1456F0"/>
              </a:gs>
              <a:gs pos="100000">
                <a:srgbClr val="60A5FA"/>
              </a:gs>
            </a:gsLst>
            <a:lin ang="18900000" scaled="1"/>
            <a:tileRect/>
          </a:gradFill>
          <a:ln w="19050" cap="flat" cmpd="sng" algn="ctr">
            <a:noFill/>
            <a:prstDash val="solid"/>
            <a:miter lim="800000"/>
          </a:ln>
          <a:effectLst>
            <a:outerShdw blurRad="190500" rotWithShape="0">
              <a:srgbClr val="2C1E74">
                <a:alpha val="16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B7E31C-14B7-E59B-E042-026743223C26}"/>
              </a:ext>
            </a:extLst>
          </p:cNvPr>
          <p:cNvSpPr txBox="1"/>
          <p:nvPr/>
        </p:nvSpPr>
        <p:spPr>
          <a:xfrm>
            <a:off x="7569200" y="2362200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050">
                <a:solidFill>
                  <a:srgbClr val="D6E6FF"/>
                </a:solidFill>
                <a:latin typeface="Freesentation 5 Medium" pitchFamily="2" charset="-127"/>
                <a:ea typeface="Freesentation 5 Medium" pitchFamily="2" charset="-127"/>
              </a:rPr>
              <a:t>매월 만나는 아이 부모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B34D9C-4C8B-D4F4-7FB4-F80E07777F13}"/>
              </a:ext>
            </a:extLst>
          </p:cNvPr>
          <p:cNvSpPr txBox="1"/>
          <p:nvPr/>
        </p:nvSpPr>
        <p:spPr>
          <a:xfrm>
            <a:off x="7569200" y="2641600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05000"/>
              </a:lnSpc>
            </a:pPr>
            <a:r>
              <a:rPr lang="en-US" altLang="ko-KR" sz="3600" spc="-1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100</a:t>
            </a:r>
            <a:r>
              <a:rPr lang="ko-KR" altLang="en-US" sz="3600" spc="-1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만 명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9194481-0363-8B21-BF9F-5FACCA284D5B}"/>
              </a:ext>
            </a:extLst>
          </p:cNvPr>
          <p:cNvSpPr/>
          <p:nvPr/>
        </p:nvSpPr>
        <p:spPr>
          <a:xfrm>
            <a:off x="7569200" y="3454400"/>
            <a:ext cx="508000" cy="25400"/>
          </a:xfrm>
          <a:prstGeom prst="rect">
            <a:avLst/>
          </a:prstGeom>
          <a:solidFill>
            <a:srgbClr val="96BE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182F2B7-B49C-4F07-6AF9-B934CE332147}"/>
              </a:ext>
            </a:extLst>
          </p:cNvPr>
          <p:cNvSpPr txBox="1"/>
          <p:nvPr/>
        </p:nvSpPr>
        <p:spPr>
          <a:xfrm>
            <a:off x="7569200" y="3657600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5000"/>
              </a:lnSpc>
            </a:pPr>
            <a:r>
              <a:rPr lang="en-US" altLang="ko-KR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SNS </a:t>
            </a:r>
            <a:r>
              <a:rPr lang="ko-KR" altLang="en-US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팔로워 </a:t>
            </a:r>
            <a:r>
              <a:rPr lang="en-US" altLang="ko-KR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100</a:t>
            </a:r>
            <a:r>
              <a:rPr lang="ko-KR" altLang="en-US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만  </a:t>
            </a:r>
            <a:r>
              <a:rPr lang="en-US" altLang="ko-KR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·  </a:t>
            </a:r>
            <a:r>
              <a:rPr lang="ko-KR" altLang="en-US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회원 </a:t>
            </a:r>
            <a:r>
              <a:rPr lang="en-US" altLang="ko-KR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30</a:t>
            </a:r>
            <a:r>
              <a:rPr lang="ko-KR" altLang="en-US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만
매월 신규 예비맘</a:t>
            </a:r>
            <a:r>
              <a:rPr lang="en-US" altLang="ko-KR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육아맘 </a:t>
            </a:r>
            <a:r>
              <a:rPr lang="en-US" altLang="ko-KR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10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만 명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9EDE6F7-DDF7-0F26-8FBF-A3C855A3AAC3}"/>
              </a:ext>
            </a:extLst>
          </p:cNvPr>
          <p:cNvSpPr txBox="1"/>
          <p:nvPr/>
        </p:nvSpPr>
        <p:spPr>
          <a:xfrm>
            <a:off x="457200" y="5080000"/>
            <a:ext cx="889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788798"/>
                </a:solidFill>
                <a:latin typeface="Freesentation 6 SemiBold" pitchFamily="2" charset="-127"/>
                <a:ea typeface="Freesentation 6 SemiBold" pitchFamily="2" charset="-127"/>
              </a:rPr>
              <a:t>매체명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F6B7B2D-782D-DF07-8D41-3E07C4A4962E}"/>
              </a:ext>
            </a:extLst>
          </p:cNvPr>
          <p:cNvSpPr txBox="1"/>
          <p:nvPr/>
        </p:nvSpPr>
        <p:spPr>
          <a:xfrm>
            <a:off x="1473200" y="5080000"/>
            <a:ext cx="838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000">
                <a:solidFill>
                  <a:srgbClr val="CDD6E0"/>
                </a:solidFill>
                <a:latin typeface="Freesentation 4 Regular" pitchFamily="2" charset="-127"/>
                <a:ea typeface="Freesentation 4 Regular" pitchFamily="2" charset="-127"/>
              </a:rPr>
              <a:t>베이비뉴스 </a:t>
            </a:r>
            <a:r>
              <a:rPr lang="en-US" altLang="ko-KR" sz="1000">
                <a:solidFill>
                  <a:srgbClr val="CDD6E0"/>
                </a:solidFill>
                <a:latin typeface="Freesentation 4 Regular" pitchFamily="2" charset="-127"/>
                <a:ea typeface="Freesentation 4 Regular" pitchFamily="2" charset="-127"/>
              </a:rPr>
              <a:t>(ibabynews.com) · 2010</a:t>
            </a:r>
            <a:r>
              <a:rPr lang="ko-KR" altLang="en-US" sz="1000">
                <a:solidFill>
                  <a:srgbClr val="CDD6E0"/>
                </a:solidFill>
                <a:latin typeface="Freesentation 4 Regular" pitchFamily="2" charset="-127"/>
                <a:ea typeface="Freesentation 4 Regular" pitchFamily="2" charset="-127"/>
              </a:rPr>
              <a:t>년 창간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704260-4293-81E3-DA16-661B14E019D1}"/>
              </a:ext>
            </a:extLst>
          </p:cNvPr>
          <p:cNvSpPr txBox="1"/>
          <p:nvPr/>
        </p:nvSpPr>
        <p:spPr>
          <a:xfrm>
            <a:off x="457200" y="5346700"/>
            <a:ext cx="889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788798"/>
                </a:solidFill>
                <a:latin typeface="Freesentation 6 SemiBold" pitchFamily="2" charset="-127"/>
                <a:ea typeface="Freesentation 6 SemiBold" pitchFamily="2" charset="-127"/>
              </a:rPr>
              <a:t>제휴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6453BE0-CE88-F8DA-7BC4-9D8837AF499D}"/>
              </a:ext>
            </a:extLst>
          </p:cNvPr>
          <p:cNvSpPr txBox="1"/>
          <p:nvPr/>
        </p:nvSpPr>
        <p:spPr>
          <a:xfrm>
            <a:off x="1473200" y="5346700"/>
            <a:ext cx="838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000">
                <a:solidFill>
                  <a:srgbClr val="CDD6E0"/>
                </a:solidFill>
                <a:latin typeface="Freesentation 4 Regular" pitchFamily="2" charset="-127"/>
                <a:ea typeface="Freesentation 4 Regular" pitchFamily="2" charset="-127"/>
              </a:rPr>
              <a:t>네이버 뉴스스탠드 제휴 </a:t>
            </a:r>
            <a:r>
              <a:rPr lang="en-US" altLang="ko-KR" sz="1000">
                <a:solidFill>
                  <a:srgbClr val="CDD6E0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00">
                <a:solidFill>
                  <a:srgbClr val="CDD6E0"/>
                </a:solidFill>
                <a:latin typeface="Freesentation 4 Regular" pitchFamily="2" charset="-127"/>
                <a:ea typeface="Freesentation 4 Regular" pitchFamily="2" charset="-127"/>
              </a:rPr>
              <a:t>카카오 콘텐츠 제휴</a:t>
            </a:r>
            <a:r>
              <a:rPr lang="en-US" altLang="ko-KR" sz="1000">
                <a:solidFill>
                  <a:srgbClr val="CDD6E0"/>
                </a:solidFill>
                <a:latin typeface="Freesentation 4 Regular" pitchFamily="2" charset="-127"/>
                <a:ea typeface="Freesentation 4 Regular" pitchFamily="2" charset="-127"/>
              </a:rPr>
              <a:t>(CP)</a:t>
            </a:r>
            <a:endParaRPr lang="ko-KR" altLang="en-US" sz="1000">
              <a:solidFill>
                <a:srgbClr val="CDD6E0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E443FB4-E016-75AD-922B-B0AD1AEA08C5}"/>
              </a:ext>
            </a:extLst>
          </p:cNvPr>
          <p:cNvSpPr txBox="1"/>
          <p:nvPr/>
        </p:nvSpPr>
        <p:spPr>
          <a:xfrm>
            <a:off x="457200" y="5613400"/>
            <a:ext cx="889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788798"/>
                </a:solidFill>
                <a:latin typeface="Freesentation 6 SemiBold" pitchFamily="2" charset="-127"/>
                <a:ea typeface="Freesentation 6 SemiBold" pitchFamily="2" charset="-127"/>
              </a:rPr>
              <a:t>발행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A8D1798-639E-07FA-F97E-A1BE0F5BB354}"/>
              </a:ext>
            </a:extLst>
          </p:cNvPr>
          <p:cNvSpPr txBox="1"/>
          <p:nvPr/>
        </p:nvSpPr>
        <p:spPr>
          <a:xfrm>
            <a:off x="1473200" y="5613400"/>
            <a:ext cx="838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000">
                <a:solidFill>
                  <a:srgbClr val="CDD6E0"/>
                </a:solidFill>
                <a:latin typeface="Freesentation 4 Regular" pitchFamily="2" charset="-127"/>
                <a:ea typeface="Freesentation 4 Regular" pitchFamily="2" charset="-127"/>
              </a:rPr>
              <a:t>베이비뉴스 전략기획실 </a:t>
            </a:r>
            <a:r>
              <a:rPr lang="en-US" altLang="ko-KR" sz="1000">
                <a:solidFill>
                  <a:srgbClr val="CDD6E0"/>
                </a:solidFill>
                <a:latin typeface="Freesentation 4 Regular" pitchFamily="2" charset="-127"/>
                <a:ea typeface="Freesentation 4 Regular" pitchFamily="2" charset="-127"/>
              </a:rPr>
              <a:t>· mkt@ibabynews.com</a:t>
            </a:r>
            <a:endParaRPr lang="ko-KR" altLang="en-US" sz="1000">
              <a:solidFill>
                <a:srgbClr val="CDD6E0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CF1F96-2419-A3D3-7991-7A70D699ACFD}"/>
              </a:ext>
            </a:extLst>
          </p:cNvPr>
          <p:cNvSpPr txBox="1"/>
          <p:nvPr/>
        </p:nvSpPr>
        <p:spPr>
          <a:xfrm>
            <a:off x="6400800" y="5969000"/>
            <a:ext cx="533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1000">
                <a:solidFill>
                  <a:srgbClr val="8C9BAC"/>
                </a:solidFill>
                <a:latin typeface="Freesentation 5 Medium" pitchFamily="2" charset="-127"/>
                <a:ea typeface="Freesentation 5 Medium" pitchFamily="2" charset="-127"/>
              </a:rPr>
              <a:t>2026. 09 version</a:t>
            </a:r>
            <a:endParaRPr lang="ko-KR" altLang="en-US" sz="1000">
              <a:solidFill>
                <a:srgbClr val="8C9BAC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847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75C9F057-3877-45DE-8196-25140B011F21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1ECD5C-6B48-9E3F-E85E-78C9FFD0E1A3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EXECUTIVE SUMMARY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AF9E848-31C7-7CF2-CFE4-607A2E388B0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D48D1B-8825-D36D-6272-9FF1838939A3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부모가 정보를 찾는 자리에
브랜드를 함께 놓습니다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44ADE0-56D6-0F27-321C-2B92C51CCCBE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매체 도달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콘텐츠 제작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체험단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커머스까지 한 곳에서 끝납니다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8A4AF2-4989-A1CE-DD95-E4BF226A50EF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01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73FDE8-DDA0-27FD-4572-11209731122B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내부 집계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(2026. 7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).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매체 지표는 자사 측정치입니다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A916425-FA47-9787-2DD9-6E06883A1D46}"/>
              </a:ext>
            </a:extLst>
          </p:cNvPr>
          <p:cNvSpPr/>
          <p:nvPr/>
        </p:nvSpPr>
        <p:spPr>
          <a:xfrm>
            <a:off x="457200" y="2185416"/>
            <a:ext cx="268605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F1D7A1A-69EB-9E20-F968-194E4B6EE6D9}"/>
              </a:ext>
            </a:extLst>
          </p:cNvPr>
          <p:cNvSpPr/>
          <p:nvPr/>
        </p:nvSpPr>
        <p:spPr>
          <a:xfrm>
            <a:off x="457200" y="2185416"/>
            <a:ext cx="38100" cy="11684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7879ED-658E-6ADD-0384-122A39E0C808}"/>
              </a:ext>
            </a:extLst>
          </p:cNvPr>
          <p:cNvSpPr txBox="1"/>
          <p:nvPr/>
        </p:nvSpPr>
        <p:spPr>
          <a:xfrm>
            <a:off x="660400" y="23759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5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100</a:t>
            </a:r>
            <a:r>
              <a:rPr lang="ko-KR" altLang="en-US" sz="12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만 명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7B7F220-0D7E-EE32-8BE5-3722E031E8F7}"/>
              </a:ext>
            </a:extLst>
          </p:cNvPr>
          <p:cNvSpPr txBox="1"/>
          <p:nvPr/>
        </p:nvSpPr>
        <p:spPr>
          <a:xfrm>
            <a:off x="660400" y="30490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ko-KR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SNS </a:t>
            </a: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팔로워 </a:t>
            </a:r>
            <a:r>
              <a:rPr lang="en-US" altLang="ko-KR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(2026. 7)</a:t>
            </a:r>
            <a:endParaRPr lang="ko-KR" altLang="en-US" sz="9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E114A07-020C-3062-5062-5C0589EB154A}"/>
              </a:ext>
            </a:extLst>
          </p:cNvPr>
          <p:cNvSpPr/>
          <p:nvPr/>
        </p:nvSpPr>
        <p:spPr>
          <a:xfrm>
            <a:off x="3321050" y="2185416"/>
            <a:ext cx="268605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07656C4-02B5-A07B-489E-5C8C81445A18}"/>
              </a:ext>
            </a:extLst>
          </p:cNvPr>
          <p:cNvSpPr/>
          <p:nvPr/>
        </p:nvSpPr>
        <p:spPr>
          <a:xfrm>
            <a:off x="3321050" y="2185416"/>
            <a:ext cx="38100" cy="11684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1DD0DA8-2109-BBE1-BC8D-F54D2A13589D}"/>
              </a:ext>
            </a:extLst>
          </p:cNvPr>
          <p:cNvSpPr txBox="1"/>
          <p:nvPr/>
        </p:nvSpPr>
        <p:spPr>
          <a:xfrm>
            <a:off x="3524250" y="23759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5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16</a:t>
            </a:r>
            <a:r>
              <a:rPr lang="ko-KR" altLang="en-US" sz="12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년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88D3805-B32B-D80D-6264-844A61D88A5E}"/>
              </a:ext>
            </a:extLst>
          </p:cNvPr>
          <p:cNvSpPr txBox="1"/>
          <p:nvPr/>
        </p:nvSpPr>
        <p:spPr>
          <a:xfrm>
            <a:off x="3524250" y="30490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창간 </a:t>
            </a:r>
            <a:r>
              <a:rPr lang="en-US" altLang="ko-KR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2010</a:t>
            </a: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년</a:t>
            </a:r>
            <a:r>
              <a:rPr lang="en-US" altLang="ko-KR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육아 전문지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CC2C741-489D-8342-E187-B5A4B27F63A7}"/>
              </a:ext>
            </a:extLst>
          </p:cNvPr>
          <p:cNvSpPr/>
          <p:nvPr/>
        </p:nvSpPr>
        <p:spPr>
          <a:xfrm>
            <a:off x="6184900" y="2185416"/>
            <a:ext cx="268605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63F5AB4-07CD-9785-46DD-37250D508518}"/>
              </a:ext>
            </a:extLst>
          </p:cNvPr>
          <p:cNvSpPr/>
          <p:nvPr/>
        </p:nvSpPr>
        <p:spPr>
          <a:xfrm>
            <a:off x="6184900" y="2185416"/>
            <a:ext cx="38100" cy="11684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0DCFCED-F8CA-CBC9-76C4-6517B7612960}"/>
              </a:ext>
            </a:extLst>
          </p:cNvPr>
          <p:cNvSpPr txBox="1"/>
          <p:nvPr/>
        </p:nvSpPr>
        <p:spPr>
          <a:xfrm>
            <a:off x="6388100" y="23759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5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</a:t>
            </a:r>
            <a:r>
              <a:rPr lang="ko-KR" altLang="en-US" sz="12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만 명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7CBCB1-7425-9D33-0E41-C89B77CF323C}"/>
              </a:ext>
            </a:extLst>
          </p:cNvPr>
          <p:cNvSpPr txBox="1"/>
          <p:nvPr/>
        </p:nvSpPr>
        <p:spPr>
          <a:xfrm>
            <a:off x="6388100" y="30490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월 신규 예비맘</a:t>
            </a:r>
            <a:r>
              <a:rPr lang="en-US" altLang="ko-KR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육아맘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BC18777-2788-9F7F-7BA5-210DBE0613B6}"/>
              </a:ext>
            </a:extLst>
          </p:cNvPr>
          <p:cNvSpPr/>
          <p:nvPr/>
        </p:nvSpPr>
        <p:spPr>
          <a:xfrm>
            <a:off x="9048750" y="2185416"/>
            <a:ext cx="268605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912994D-49A2-B122-FEB5-BF2B5D411020}"/>
              </a:ext>
            </a:extLst>
          </p:cNvPr>
          <p:cNvSpPr/>
          <p:nvPr/>
        </p:nvSpPr>
        <p:spPr>
          <a:xfrm>
            <a:off x="9048750" y="2185416"/>
            <a:ext cx="38100" cy="11684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3CE8662-26C2-ADBD-E691-FD91E8D4B07C}"/>
              </a:ext>
            </a:extLst>
          </p:cNvPr>
          <p:cNvSpPr txBox="1"/>
          <p:nvPr/>
        </p:nvSpPr>
        <p:spPr>
          <a:xfrm>
            <a:off x="9251950" y="23759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5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10</a:t>
            </a:r>
            <a:r>
              <a:rPr lang="ko-KR" altLang="en-US" sz="12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개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5BF4B6E-0EA0-9304-212F-2A33EEFA34F6}"/>
              </a:ext>
            </a:extLst>
          </p:cNvPr>
          <p:cNvSpPr txBox="1"/>
          <p:nvPr/>
        </p:nvSpPr>
        <p:spPr>
          <a:xfrm>
            <a:off x="9251950" y="30490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운영 중인 미디어 상품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445333F-BFB1-CFC9-F131-B97EB8133EF6}"/>
              </a:ext>
            </a:extLst>
          </p:cNvPr>
          <p:cNvSpPr/>
          <p:nvPr/>
        </p:nvSpPr>
        <p:spPr>
          <a:xfrm>
            <a:off x="457200" y="3557016"/>
            <a:ext cx="3640667" cy="1498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4D40693-A524-4C07-C548-1A738D3D0B91}"/>
              </a:ext>
            </a:extLst>
          </p:cNvPr>
          <p:cNvSpPr/>
          <p:nvPr/>
        </p:nvSpPr>
        <p:spPr>
          <a:xfrm>
            <a:off x="457200" y="3557016"/>
            <a:ext cx="3640667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A71AAD9-F504-9E0F-ED5F-39C85C9D3FA8}"/>
              </a:ext>
            </a:extLst>
          </p:cNvPr>
          <p:cNvSpPr txBox="1"/>
          <p:nvPr/>
        </p:nvSpPr>
        <p:spPr>
          <a:xfrm>
            <a:off x="685800" y="3836416"/>
            <a:ext cx="31834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닿는 곳이 다릅니다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E7F01F-2248-3E54-376A-F6191DEC2FB4}"/>
              </a:ext>
            </a:extLst>
          </p:cNvPr>
          <p:cNvSpPr txBox="1"/>
          <p:nvPr/>
        </p:nvSpPr>
        <p:spPr>
          <a:xfrm>
            <a:off x="685800" y="4192016"/>
            <a:ext cx="31834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네이버 뉴스스탠드와 카카오 콘텐츠 제휴를 함께 가진
국내 소수 언론사입니다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기사 하나가 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대 포털에 남습니다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000">
              <a:solidFill>
                <a:srgbClr val="45515E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20F629E-6FA4-747F-B22B-5593A2BDECDB}"/>
              </a:ext>
            </a:extLst>
          </p:cNvPr>
          <p:cNvSpPr/>
          <p:nvPr/>
        </p:nvSpPr>
        <p:spPr>
          <a:xfrm>
            <a:off x="4275667" y="3557016"/>
            <a:ext cx="3640666" cy="1498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37723A46-2900-5D39-A537-498C8FCA9387}"/>
              </a:ext>
            </a:extLst>
          </p:cNvPr>
          <p:cNvSpPr/>
          <p:nvPr/>
        </p:nvSpPr>
        <p:spPr>
          <a:xfrm>
            <a:off x="4275667" y="3557016"/>
            <a:ext cx="3640666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C36B9D6-7284-0F2F-4B03-E38D35DB4335}"/>
              </a:ext>
            </a:extLst>
          </p:cNvPr>
          <p:cNvSpPr txBox="1"/>
          <p:nvPr/>
        </p:nvSpPr>
        <p:spPr>
          <a:xfrm>
            <a:off x="4504267" y="3836416"/>
            <a:ext cx="31834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만나는 사람이 다릅니다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2B03367-F46B-A82A-3211-A9E5F07359FF}"/>
              </a:ext>
            </a:extLst>
          </p:cNvPr>
          <p:cNvSpPr txBox="1"/>
          <p:nvPr/>
        </p:nvSpPr>
        <p:spPr>
          <a:xfrm>
            <a:off x="4504267" y="4192016"/>
            <a:ext cx="31834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임신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출산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육아를 지금 겪고 있는 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2040 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여성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주부입니다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
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홈페이지 유입의 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94%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가 임신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출산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육아 검색입니다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000">
              <a:solidFill>
                <a:srgbClr val="45515E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4FD78D97-51D1-B29F-68D2-76A2BF7E1E82}"/>
              </a:ext>
            </a:extLst>
          </p:cNvPr>
          <p:cNvSpPr/>
          <p:nvPr/>
        </p:nvSpPr>
        <p:spPr>
          <a:xfrm>
            <a:off x="8094133" y="3557016"/>
            <a:ext cx="3640667" cy="1498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0F808DFB-FB1C-482F-51BD-76383E2B5743}"/>
              </a:ext>
            </a:extLst>
          </p:cNvPr>
          <p:cNvSpPr/>
          <p:nvPr/>
        </p:nvSpPr>
        <p:spPr>
          <a:xfrm>
            <a:off x="8094133" y="3557016"/>
            <a:ext cx="3640667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C97F4F2-7839-6413-A5D4-49C75AA3C59D}"/>
              </a:ext>
            </a:extLst>
          </p:cNvPr>
          <p:cNvSpPr txBox="1"/>
          <p:nvPr/>
        </p:nvSpPr>
        <p:spPr>
          <a:xfrm>
            <a:off x="8322733" y="3836416"/>
            <a:ext cx="31834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끝까지 갑니다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122CE73-5186-FA6D-4B02-3A5A5594F2D7}"/>
              </a:ext>
            </a:extLst>
          </p:cNvPr>
          <p:cNvSpPr txBox="1"/>
          <p:nvPr/>
        </p:nvSpPr>
        <p:spPr>
          <a:xfrm>
            <a:off x="8322733" y="4192016"/>
            <a:ext cx="31834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기사와 영상으로 알리고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체험단으로 써보게 하고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
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복지몰 해피박스에서 실제 구매까지 잇습니다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000">
              <a:solidFill>
                <a:srgbClr val="45515E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49221897-0782-1C44-582B-46E6BB8DB464}"/>
              </a:ext>
            </a:extLst>
          </p:cNvPr>
          <p:cNvSpPr/>
          <p:nvPr/>
        </p:nvSpPr>
        <p:spPr>
          <a:xfrm>
            <a:off x="457200" y="5233416"/>
            <a:ext cx="11277600" cy="7112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A0EFFA5-6346-55CD-1CD1-67485A1ACDF4}"/>
              </a:ext>
            </a:extLst>
          </p:cNvPr>
          <p:cNvSpPr txBox="1"/>
          <p:nvPr/>
        </p:nvSpPr>
        <p:spPr>
          <a:xfrm>
            <a:off x="711200" y="53858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한 줄 요약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8EAEAF-36D9-06F9-4D4E-71579E8B4E18}"/>
              </a:ext>
            </a:extLst>
          </p:cNvPr>
          <p:cNvSpPr txBox="1"/>
          <p:nvPr/>
        </p:nvSpPr>
        <p:spPr>
          <a:xfrm>
            <a:off x="711200" y="5589016"/>
            <a:ext cx="10769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광고 매체가 아니라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,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부모가 이미 신뢰하는 정보의 자리를 함께 쓰는 제안입니다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3637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132FC20-6D74-ECA7-9DC6-2F08514F2532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A3BED7-9A9F-744A-3024-E963D20C3535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FFA3005-EA45-B4FB-8F63-24B6D6A3C58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34C40E7-9D9F-7929-A0DC-5F1D63D4BCD4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부모는 제품보다
정보를 먼저 만납니다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AFDD31-861B-9D6C-2259-630FA9D5DF11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브랜드는 부모에게 도움이 되는 순간에 신뢰를 얻습니다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D06D5E-1A4A-984C-3DD1-F738655033CA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02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F54BC1-59D6-A479-9BF2-F269FC634642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내부 집계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(2026. 7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).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매체 지표는 자사 측정치이며 제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 검증 수치가 아닙니다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FFE4292-C144-71E1-2F19-53CAEEFDFD09}"/>
              </a:ext>
            </a:extLst>
          </p:cNvPr>
          <p:cNvSpPr txBox="1"/>
          <p:nvPr/>
        </p:nvSpPr>
        <p:spPr>
          <a:xfrm>
            <a:off x="457200" y="2185416"/>
            <a:ext cx="5461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5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부모의 구매는 검색에서 시작됩니다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8557116-F553-745C-96CA-3754AF3EEC46}"/>
              </a:ext>
            </a:extLst>
          </p:cNvPr>
          <p:cNvSpPr/>
          <p:nvPr/>
        </p:nvSpPr>
        <p:spPr>
          <a:xfrm>
            <a:off x="457200" y="270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F82A3F-8DD2-F684-1025-EFEB8B7FC2A2}"/>
              </a:ext>
            </a:extLst>
          </p:cNvPr>
          <p:cNvSpPr txBox="1"/>
          <p:nvPr/>
        </p:nvSpPr>
        <p:spPr>
          <a:xfrm>
            <a:off x="596900" y="2642616"/>
            <a:ext cx="5321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아이를 낳고 기르는 일은 실패를 감당하기 어려운 소비입니다</a:t>
            </a:r>
            <a:r>
              <a:rPr lang="en-US" altLang="ko-KR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10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B4BFCCF-EE96-E146-DC8E-3DB76F09B204}"/>
              </a:ext>
            </a:extLst>
          </p:cNvPr>
          <p:cNvSpPr/>
          <p:nvPr/>
        </p:nvSpPr>
        <p:spPr>
          <a:xfrm>
            <a:off x="457200" y="30363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9527A6B-6927-0BC0-7F63-1AD45DEA6D49}"/>
              </a:ext>
            </a:extLst>
          </p:cNvPr>
          <p:cNvSpPr txBox="1"/>
          <p:nvPr/>
        </p:nvSpPr>
        <p:spPr>
          <a:xfrm>
            <a:off x="596900" y="2972816"/>
            <a:ext cx="5321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그래서 부모는 광고보다 정보를</a:t>
            </a:r>
            <a:r>
              <a:rPr lang="en-US" altLang="ko-KR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정보 중에서도 언론 기사를 먼저 봅니다</a:t>
            </a:r>
            <a:r>
              <a:rPr lang="en-US" altLang="ko-KR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10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F39FC43-249F-C290-2CE9-84EEC82D5AAC}"/>
              </a:ext>
            </a:extLst>
          </p:cNvPr>
          <p:cNvSpPr/>
          <p:nvPr/>
        </p:nvSpPr>
        <p:spPr>
          <a:xfrm>
            <a:off x="457200" y="33665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C95D436-F269-018B-64AB-C23D92BC4146}"/>
              </a:ext>
            </a:extLst>
          </p:cNvPr>
          <p:cNvSpPr txBox="1"/>
          <p:nvPr/>
        </p:nvSpPr>
        <p:spPr>
          <a:xfrm>
            <a:off x="596900" y="3303016"/>
            <a:ext cx="5321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하버드비즈니스스쿨 연구에서 뉴스 기사는 같은 크기의 광고보다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71790A3D-F7DC-760A-3E7A-3D354898BA1D}"/>
              </a:ext>
            </a:extLst>
          </p:cNvPr>
          <p:cNvSpPr/>
          <p:nvPr/>
        </p:nvSpPr>
        <p:spPr>
          <a:xfrm>
            <a:off x="457200" y="36967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2AD7C3D-67C5-6053-842F-6C2E205C5E94}"/>
              </a:ext>
            </a:extLst>
          </p:cNvPr>
          <p:cNvSpPr txBox="1"/>
          <p:nvPr/>
        </p:nvSpPr>
        <p:spPr>
          <a:xfrm>
            <a:off x="596900" y="3633216"/>
            <a:ext cx="5321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</a:t>
            </a:r>
            <a:r>
              <a:rPr lang="ko-KR" altLang="en-US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배의 효과를 보이는 것으로 나타났습니다</a:t>
            </a:r>
            <a:r>
              <a:rPr lang="en-US" altLang="ko-KR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10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486E3B9-71B3-C984-C8DF-BE0EE7F1BFDC}"/>
              </a:ext>
            </a:extLst>
          </p:cNvPr>
          <p:cNvSpPr/>
          <p:nvPr/>
        </p:nvSpPr>
        <p:spPr>
          <a:xfrm>
            <a:off x="457200" y="4026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AA6A42F-E9CD-F366-B37C-1230BC4666E4}"/>
              </a:ext>
            </a:extLst>
          </p:cNvPr>
          <p:cNvSpPr txBox="1"/>
          <p:nvPr/>
        </p:nvSpPr>
        <p:spPr>
          <a:xfrm>
            <a:off x="596900" y="3963416"/>
            <a:ext cx="5321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광고는 시간이 지나면 사라지지만</a:t>
            </a:r>
            <a:r>
              <a:rPr lang="en-US" altLang="ko-KR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기사는 포털에 계속 검색됩니다</a:t>
            </a:r>
            <a:r>
              <a:rPr lang="en-US" altLang="ko-KR" sz="11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10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95EE469-641E-FB9E-5353-380D2E85D7E1}"/>
              </a:ext>
            </a:extLst>
          </p:cNvPr>
          <p:cNvSpPr/>
          <p:nvPr/>
        </p:nvSpPr>
        <p:spPr>
          <a:xfrm>
            <a:off x="457200" y="4446016"/>
            <a:ext cx="5461000" cy="9398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45E6D-CC31-4035-B3BE-68BC7DD9433E}"/>
              </a:ext>
            </a:extLst>
          </p:cNvPr>
          <p:cNvSpPr txBox="1"/>
          <p:nvPr/>
        </p:nvSpPr>
        <p:spPr>
          <a:xfrm>
            <a:off x="685800" y="4623816"/>
            <a:ext cx="5003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베이비뉴스 홈페이지 유입의 </a:t>
            </a:r>
            <a:r>
              <a:rPr lang="en-US" altLang="ko-KR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94%</a:t>
            </a:r>
            <a:r>
              <a:rPr lang="ko-KR" altLang="en-US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가
임신</a:t>
            </a:r>
            <a:r>
              <a:rPr lang="en-US" altLang="ko-KR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출산</a:t>
            </a:r>
            <a:r>
              <a:rPr lang="en-US" altLang="ko-KR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육아 관련 포털 검색입니다</a:t>
            </a:r>
            <a:r>
              <a:rPr lang="en-US" altLang="ko-KR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 sz="1300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83B1EF6-919D-4EEF-DA0C-397A80D81BF9}"/>
              </a:ext>
            </a:extLst>
          </p:cNvPr>
          <p:cNvSpPr txBox="1"/>
          <p:nvPr/>
        </p:nvSpPr>
        <p:spPr>
          <a:xfrm>
            <a:off x="6273800" y="2185416"/>
            <a:ext cx="5461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5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부모가 검색하는 말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FBF817C0-7722-488B-C22C-1169446A8BB7}"/>
              </a:ext>
            </a:extLst>
          </p:cNvPr>
          <p:cNvSpPr/>
          <p:nvPr/>
        </p:nvSpPr>
        <p:spPr>
          <a:xfrm>
            <a:off x="6273800" y="2668016"/>
            <a:ext cx="98806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64DE762-7E55-81E8-EFB7-4FA11327573A}"/>
              </a:ext>
            </a:extLst>
          </p:cNvPr>
          <p:cNvSpPr txBox="1"/>
          <p:nvPr/>
        </p:nvSpPr>
        <p:spPr>
          <a:xfrm>
            <a:off x="6273800" y="2756916"/>
            <a:ext cx="98806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#</a:t>
            </a:r>
            <a:r>
              <a:rPr lang="ko-KR" altLang="en-US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임신초기증상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921F6DF5-F920-4BEB-A278-2689D8086C3E}"/>
              </a:ext>
            </a:extLst>
          </p:cNvPr>
          <p:cNvSpPr/>
          <p:nvPr/>
        </p:nvSpPr>
        <p:spPr>
          <a:xfrm>
            <a:off x="7363460" y="2668016"/>
            <a:ext cx="74930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7AB429E-C2C0-9F92-D793-AD6814A71DC5}"/>
              </a:ext>
            </a:extLst>
          </p:cNvPr>
          <p:cNvSpPr txBox="1"/>
          <p:nvPr/>
        </p:nvSpPr>
        <p:spPr>
          <a:xfrm>
            <a:off x="7363460" y="2756916"/>
            <a:ext cx="749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#</a:t>
            </a:r>
            <a:r>
              <a:rPr lang="ko-KR" altLang="en-US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출산준비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10C79185-1A48-01F4-5436-02957AF8405F}"/>
              </a:ext>
            </a:extLst>
          </p:cNvPr>
          <p:cNvSpPr/>
          <p:nvPr/>
        </p:nvSpPr>
        <p:spPr>
          <a:xfrm>
            <a:off x="8214360" y="2668016"/>
            <a:ext cx="74930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542FB1C-E3DC-5F8B-0111-C0B43617312B}"/>
              </a:ext>
            </a:extLst>
          </p:cNvPr>
          <p:cNvSpPr txBox="1"/>
          <p:nvPr/>
        </p:nvSpPr>
        <p:spPr>
          <a:xfrm>
            <a:off x="8214360" y="2756916"/>
            <a:ext cx="749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#</a:t>
            </a:r>
            <a:r>
              <a:rPr lang="ko-KR" altLang="en-US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아동수당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49D03F88-AD66-B5A7-BE06-B58CF6D21644}"/>
              </a:ext>
            </a:extLst>
          </p:cNvPr>
          <p:cNvSpPr/>
          <p:nvPr/>
        </p:nvSpPr>
        <p:spPr>
          <a:xfrm>
            <a:off x="9065260" y="2668016"/>
            <a:ext cx="74930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B740EBD-121F-2B06-2B86-650A58D3FF81}"/>
              </a:ext>
            </a:extLst>
          </p:cNvPr>
          <p:cNvSpPr txBox="1"/>
          <p:nvPr/>
        </p:nvSpPr>
        <p:spPr>
          <a:xfrm>
            <a:off x="9065260" y="2756916"/>
            <a:ext cx="749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#</a:t>
            </a:r>
            <a:r>
              <a:rPr lang="ko-KR" altLang="en-US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출산용품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A5998CA8-45C8-73B0-DB4D-91D266798AB9}"/>
              </a:ext>
            </a:extLst>
          </p:cNvPr>
          <p:cNvSpPr/>
          <p:nvPr/>
        </p:nvSpPr>
        <p:spPr>
          <a:xfrm>
            <a:off x="9916160" y="2668016"/>
            <a:ext cx="74930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6112EC3-2115-D411-36AA-525B516EB16F}"/>
              </a:ext>
            </a:extLst>
          </p:cNvPr>
          <p:cNvSpPr txBox="1"/>
          <p:nvPr/>
        </p:nvSpPr>
        <p:spPr>
          <a:xfrm>
            <a:off x="9916160" y="2756916"/>
            <a:ext cx="749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#</a:t>
            </a:r>
            <a:r>
              <a:rPr lang="ko-KR" altLang="en-US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산전검사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97B0B123-490A-DA9F-C22B-2623D14D7FAE}"/>
              </a:ext>
            </a:extLst>
          </p:cNvPr>
          <p:cNvSpPr/>
          <p:nvPr/>
        </p:nvSpPr>
        <p:spPr>
          <a:xfrm>
            <a:off x="10767060" y="2668016"/>
            <a:ext cx="74930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D90F740-11D1-D364-CC47-A27A9B332E74}"/>
              </a:ext>
            </a:extLst>
          </p:cNvPr>
          <p:cNvSpPr txBox="1"/>
          <p:nvPr/>
        </p:nvSpPr>
        <p:spPr>
          <a:xfrm>
            <a:off x="10767060" y="2756916"/>
            <a:ext cx="749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#</a:t>
            </a:r>
            <a:r>
              <a:rPr lang="ko-KR" altLang="en-US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산모교실</a:t>
            </a: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72291043-EB6E-184F-75DE-9E5B6A8870B9}"/>
              </a:ext>
            </a:extLst>
          </p:cNvPr>
          <p:cNvSpPr/>
          <p:nvPr/>
        </p:nvSpPr>
        <p:spPr>
          <a:xfrm>
            <a:off x="6273800" y="3099816"/>
            <a:ext cx="98806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FC222CE-E231-EC4B-DFBB-61F64793461B}"/>
              </a:ext>
            </a:extLst>
          </p:cNvPr>
          <p:cNvSpPr txBox="1"/>
          <p:nvPr/>
        </p:nvSpPr>
        <p:spPr>
          <a:xfrm>
            <a:off x="6273800" y="3188716"/>
            <a:ext cx="98806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#</a:t>
            </a:r>
            <a:r>
              <a:rPr lang="ko-KR" altLang="en-US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첫만남이용권</a:t>
            </a: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E691C2F-C639-095C-F1B1-E3B24AE8BB3A}"/>
              </a:ext>
            </a:extLst>
          </p:cNvPr>
          <p:cNvSpPr/>
          <p:nvPr/>
        </p:nvSpPr>
        <p:spPr>
          <a:xfrm>
            <a:off x="7363460" y="3099816"/>
            <a:ext cx="86868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2957D48-93CD-AAA8-6A39-B612A4F3CFDC}"/>
              </a:ext>
            </a:extLst>
          </p:cNvPr>
          <p:cNvSpPr txBox="1"/>
          <p:nvPr/>
        </p:nvSpPr>
        <p:spPr>
          <a:xfrm>
            <a:off x="7363460" y="3188716"/>
            <a:ext cx="86868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#</a:t>
            </a:r>
            <a:r>
              <a:rPr lang="ko-KR" altLang="en-US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베이비페어</a:t>
            </a: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AB9CCC12-5E37-55BA-09CA-7C11A249F8FF}"/>
              </a:ext>
            </a:extLst>
          </p:cNvPr>
          <p:cNvSpPr/>
          <p:nvPr/>
        </p:nvSpPr>
        <p:spPr>
          <a:xfrm>
            <a:off x="8333740" y="3099816"/>
            <a:ext cx="74930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874B667-C749-A766-042D-601A07300C78}"/>
              </a:ext>
            </a:extLst>
          </p:cNvPr>
          <p:cNvSpPr txBox="1"/>
          <p:nvPr/>
        </p:nvSpPr>
        <p:spPr>
          <a:xfrm>
            <a:off x="8333740" y="3188716"/>
            <a:ext cx="749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#</a:t>
            </a:r>
            <a:r>
              <a:rPr lang="ko-KR" altLang="en-US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어린이집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ECF114D2-A749-29FD-136A-082EE82C4904}"/>
              </a:ext>
            </a:extLst>
          </p:cNvPr>
          <p:cNvSpPr/>
          <p:nvPr/>
        </p:nvSpPr>
        <p:spPr>
          <a:xfrm>
            <a:off x="9184640" y="3099816"/>
            <a:ext cx="749300" cy="330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2657295-35B2-E28A-65A9-A09857A7D54A}"/>
              </a:ext>
            </a:extLst>
          </p:cNvPr>
          <p:cNvSpPr txBox="1"/>
          <p:nvPr/>
        </p:nvSpPr>
        <p:spPr>
          <a:xfrm>
            <a:off x="9184640" y="3188716"/>
            <a:ext cx="7493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#</a:t>
            </a:r>
            <a:r>
              <a:rPr lang="ko-KR" altLang="en-US" sz="950">
                <a:solidFill>
                  <a:srgbClr val="1456F0"/>
                </a:solidFill>
                <a:latin typeface="Freesentation 5 Medium" pitchFamily="2" charset="-127"/>
                <a:ea typeface="Freesentation 5 Medium" pitchFamily="2" charset="-127"/>
              </a:rPr>
              <a:t>수면교육</a:t>
            </a: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606A4858-DF40-CA85-B47E-11178D50D5B5}"/>
              </a:ext>
            </a:extLst>
          </p:cNvPr>
          <p:cNvSpPr/>
          <p:nvPr/>
        </p:nvSpPr>
        <p:spPr>
          <a:xfrm>
            <a:off x="6273800" y="3760216"/>
            <a:ext cx="5461000" cy="14732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84DF34CD-EC33-EEB4-2AA8-CE8909159584}"/>
              </a:ext>
            </a:extLst>
          </p:cNvPr>
          <p:cNvSpPr/>
          <p:nvPr/>
        </p:nvSpPr>
        <p:spPr>
          <a:xfrm>
            <a:off x="6273800" y="3760216"/>
            <a:ext cx="5461000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2B0B107-9CCB-FB05-9683-D31743BC8930}"/>
              </a:ext>
            </a:extLst>
          </p:cNvPr>
          <p:cNvSpPr txBox="1"/>
          <p:nvPr/>
        </p:nvSpPr>
        <p:spPr>
          <a:xfrm>
            <a:off x="6502400" y="4014216"/>
            <a:ext cx="5003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검색 → 기사 → 브랜드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7F56FBC-5991-D5E6-236F-D86CEC90778B}"/>
              </a:ext>
            </a:extLst>
          </p:cNvPr>
          <p:cNvSpPr txBox="1"/>
          <p:nvPr/>
        </p:nvSpPr>
        <p:spPr>
          <a:xfrm>
            <a:off x="6502400" y="4344416"/>
            <a:ext cx="5003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부모가 궁금해서 검색한 순간에 브랜드의 정보가 함께 놓이면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
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광고로는 얻기 어려운 신뢰를 얻습니다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베이비뉴스가 하는 일이
바로 그 자리를 만드는 일입니다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000">
              <a:solidFill>
                <a:srgbClr val="45515E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FF8540C-389A-76BE-C1F9-8326D6828B74}"/>
              </a:ext>
            </a:extLst>
          </p:cNvPr>
          <p:cNvSpPr/>
          <p:nvPr/>
        </p:nvSpPr>
        <p:spPr>
          <a:xfrm>
            <a:off x="457200" y="5562600"/>
            <a:ext cx="3640667" cy="660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E1F76655-C53F-0163-780F-B232668D9F39}"/>
              </a:ext>
            </a:extLst>
          </p:cNvPr>
          <p:cNvSpPr/>
          <p:nvPr/>
        </p:nvSpPr>
        <p:spPr>
          <a:xfrm>
            <a:off x="457200" y="5562600"/>
            <a:ext cx="38100" cy="6604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F0F7700-59BB-49C9-67D3-27BFABA50C88}"/>
              </a:ext>
            </a:extLst>
          </p:cNvPr>
          <p:cNvSpPr txBox="1"/>
          <p:nvPr/>
        </p:nvSpPr>
        <p:spPr>
          <a:xfrm>
            <a:off x="660400" y="5676900"/>
            <a:ext cx="32342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2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광고보다 </a:t>
            </a:r>
            <a:r>
              <a:rPr lang="en-US" altLang="ko-KR" sz="12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10</a:t>
            </a:r>
            <a:r>
              <a:rPr lang="ko-KR" altLang="en-US" sz="12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배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04660C0-C57B-AD91-6B77-223BD7A7EE55}"/>
              </a:ext>
            </a:extLst>
          </p:cNvPr>
          <p:cNvSpPr txBox="1"/>
          <p:nvPr/>
        </p:nvSpPr>
        <p:spPr>
          <a:xfrm>
            <a:off x="660400" y="5943600"/>
            <a:ext cx="32342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뉴스 기사의 상대적 효과 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하버드비즈니스스쿨 연구</a:t>
            </a: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05D944CC-1CC1-2D8B-72D9-1F00B0DC2395}"/>
              </a:ext>
            </a:extLst>
          </p:cNvPr>
          <p:cNvSpPr/>
          <p:nvPr/>
        </p:nvSpPr>
        <p:spPr>
          <a:xfrm>
            <a:off x="4275667" y="5562600"/>
            <a:ext cx="3640666" cy="660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A46D84EB-FC50-AF61-CDCC-3F0CF33373E9}"/>
              </a:ext>
            </a:extLst>
          </p:cNvPr>
          <p:cNvSpPr/>
          <p:nvPr/>
        </p:nvSpPr>
        <p:spPr>
          <a:xfrm>
            <a:off x="4275667" y="5562600"/>
            <a:ext cx="38100" cy="6604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851202B-664F-BF02-23C8-93D72F97489B}"/>
              </a:ext>
            </a:extLst>
          </p:cNvPr>
          <p:cNvSpPr txBox="1"/>
          <p:nvPr/>
        </p:nvSpPr>
        <p:spPr>
          <a:xfrm>
            <a:off x="4478867" y="5676900"/>
            <a:ext cx="32342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2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유입의 </a:t>
            </a:r>
            <a:r>
              <a:rPr lang="en-US" altLang="ko-KR" sz="12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94%</a:t>
            </a:r>
            <a:endParaRPr lang="ko-KR" altLang="en-US" sz="1200">
              <a:solidFill>
                <a:srgbClr val="1456F0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6A4401B-5299-52CC-E348-722C281357EF}"/>
              </a:ext>
            </a:extLst>
          </p:cNvPr>
          <p:cNvSpPr txBox="1"/>
          <p:nvPr/>
        </p:nvSpPr>
        <p:spPr>
          <a:xfrm>
            <a:off x="4478867" y="5943600"/>
            <a:ext cx="32342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임신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출산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육아 관련 포털 검색으로 들어옵니다</a:t>
            </a: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6A73DCCD-F330-03FE-0121-0A9EB401D507}"/>
              </a:ext>
            </a:extLst>
          </p:cNvPr>
          <p:cNvSpPr/>
          <p:nvPr/>
        </p:nvSpPr>
        <p:spPr>
          <a:xfrm>
            <a:off x="8094133" y="5562600"/>
            <a:ext cx="3640667" cy="660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6A064A01-EC86-949D-AE8B-12AA712CF668}"/>
              </a:ext>
            </a:extLst>
          </p:cNvPr>
          <p:cNvSpPr/>
          <p:nvPr/>
        </p:nvSpPr>
        <p:spPr>
          <a:xfrm>
            <a:off x="8094133" y="5562600"/>
            <a:ext cx="38100" cy="6604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4CCC4B-F4E0-C91E-F87B-C05640B90BE6}"/>
              </a:ext>
            </a:extLst>
          </p:cNvPr>
          <p:cNvSpPr txBox="1"/>
          <p:nvPr/>
        </p:nvSpPr>
        <p:spPr>
          <a:xfrm>
            <a:off x="8297333" y="5676900"/>
            <a:ext cx="32342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2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영원히 검색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B3933C5D-0D66-BFE8-1A8F-2145C5F50689}"/>
              </a:ext>
            </a:extLst>
          </p:cNvPr>
          <p:cNvSpPr txBox="1"/>
          <p:nvPr/>
        </p:nvSpPr>
        <p:spPr>
          <a:xfrm>
            <a:off x="8297333" y="5943600"/>
            <a:ext cx="3234267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광고는 사라지지만 기사는 포털에 남습니다</a:t>
            </a:r>
          </a:p>
        </p:txBody>
      </p:sp>
    </p:spTree>
    <p:extLst>
      <p:ext uri="{BB962C8B-B14F-4D97-AF65-F5344CB8AC3E}">
        <p14:creationId xmlns:p14="http://schemas.microsoft.com/office/powerpoint/2010/main" val="3109365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D6C711F9-B468-13A7-65BC-D8366BFBDB79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0ECB16-365C-B9DC-12BC-6726964356A9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1F7F275-1882-6453-E0B1-75961B1F1D0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CA07A5-8728-DB57-CA8B-C087370A8A03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언론사 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2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만 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7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천 곳 가운데
상위 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1%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의 제휴 등급입니다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14BAA6-06F0-93DB-69F0-2D9CFF4F8A46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네이버 뉴스스탠드와 카카오 콘텐츠 제휴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(CP)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를 함께 가진 매체는 드뭅니다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DCD22A-42CA-637B-813A-1A0981D6FF9B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03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30695F-E9A0-20A6-31AA-2E9BED849567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네이버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카카오 뉴스제휴 공개 현황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제휴사 수는 시점에 따라 변동됩니다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2D27A7-FBE7-9B17-4566-9DEADB617769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포털 제휴는 기사가 포털 안에서 오래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,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넓게 검색된다는 뜻입니다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6A15020-94D3-47DF-2BF9-70F16F514589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B747D5-3A3E-6FC8-EB12-CBFFD3440277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전체 등록 언론사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27,000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곳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 검색제휴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981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곳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DFC027F-0444-5102-3017-7C7AB9F578D4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7649C89-C429-4654-DD40-0DC177EB7570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 뉴스스탠드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246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곳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 콘텐츠 제휴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(CP) 82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곳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1C93775-A34A-7912-DC6B-EABACF09DBE2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AE385B5-3B65-2103-27C1-18AFD1D669BA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카카오 콘텐츠 제휴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146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곳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카카오 검색제휴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1,176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곳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3398A104-C4F5-BBEA-9181-33632A96E82F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CA1C8C9-EB77-EADA-865E-269A1D945285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베이비뉴스는 네이버 뉴스스탠드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+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카카오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CP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제휴 매체입니다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F754C12-9C80-DE54-ACC1-3DFA3CE91357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ACA0C8-B31F-B669-1BA9-3EE23B0FEF2B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구글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빙 콘텐츠 제휴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네이트 검색 제휴도 보유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8058623-EBDE-8D1E-E220-81680952191F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06C59F5-C53F-32DF-4DE4-D299C7ACF56F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노출 한 번이 아니라 검색되는 자산으로 남습니다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8837FE2-2CC7-81DF-A9A9-83E0AA58BF9E}"/>
              </a:ext>
            </a:extLst>
          </p:cNvPr>
          <p:cNvSpPr/>
          <p:nvPr/>
        </p:nvSpPr>
        <p:spPr>
          <a:xfrm>
            <a:off x="5816600" y="2185416"/>
            <a:ext cx="5918200" cy="407822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6517EA3E-4C2F-43D6-6609-7E5FBAC427D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214" y="2287016"/>
            <a:ext cx="5318972" cy="354482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2161A51-829B-ADD0-1842-D00D16638552}"/>
              </a:ext>
            </a:extLst>
          </p:cNvPr>
          <p:cNvSpPr txBox="1"/>
          <p:nvPr/>
        </p:nvSpPr>
        <p:spPr>
          <a:xfrm>
            <a:off x="5918200" y="5984240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네이버 뉴스스탠드 노출</a:t>
            </a:r>
          </a:p>
        </p:txBody>
      </p:sp>
    </p:spTree>
    <p:extLst>
      <p:ext uri="{BB962C8B-B14F-4D97-AF65-F5344CB8AC3E}">
        <p14:creationId xmlns:p14="http://schemas.microsoft.com/office/powerpoint/2010/main" val="3595594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1E51A63-226C-FBF6-8DF2-4BC25D94EEE2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DA279-A271-6451-4F82-78489DF27B10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1144030-A6AF-1E9A-3C29-49E971C59F0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67387F-4693-2144-4AA0-38D215A52EDF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창간 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16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년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,
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매일 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10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만 구독자를 만납니다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63B82C-7163-6E79-7252-5F80DE2A6087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부모는 필요할 때 검색하고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신뢰하는 콘텐츠를 선택합니다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231FD4-9D04-A83E-BF4A-F5BC5C9AC020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04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410CAB-22C2-121B-5762-20A193FBA410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내부 집계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(2026. 7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).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매체 지표는 자사 측정치이며 제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 검증 수치가 아닙니다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01C482-8FF6-963A-584E-837872871AC4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여성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주부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육아 전문지로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SNS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팔로워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만을 보유하고 있습니다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946A0BE-A5B3-BB32-1DE5-0AA76B251FA2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AD9E1B-578E-7526-BF27-EBE90591D7D5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2010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년 창간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16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년 차 육아 전문 언론사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31171E3-D2F2-AD33-6BEA-73BD0BA6F43A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7CA1990-17ED-FC5D-732F-8DC62BFE67D6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SNS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팔로워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매일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구독자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EF640FA-2C1D-BE16-23F1-E341CF2003B5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72D5CB-23AB-5CBA-B975-C821348CE05A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 뉴스스탠드 제휴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다음 콘텐츠 제휴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(CP)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언론사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FF442460-FF20-CF08-D3B1-F54B81182A0D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E95C7DC-90B0-84A1-AFE6-F4884454D460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홈페이지 하루 최소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명 이상 방문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3C75358-0928-6749-28EE-34AE7BD7BFE4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CD607C7-84E5-915B-812E-B990FA2FE717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랭키닷컴 여성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주부 전문지 분야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년 연속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009ADC4-CA91-CD22-4225-990B1B7713B9}"/>
              </a:ext>
            </a:extLst>
          </p:cNvPr>
          <p:cNvSpPr/>
          <p:nvPr/>
        </p:nvSpPr>
        <p:spPr>
          <a:xfrm>
            <a:off x="5816600" y="2185416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42D0AEB0-749B-4203-0FC1-33C10FB685B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940" y="2287016"/>
            <a:ext cx="3193520" cy="142951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2DFF9EE6-BFFD-E20A-3AFE-5ACEF2DA2964}"/>
              </a:ext>
            </a:extLst>
          </p:cNvPr>
          <p:cNvSpPr txBox="1"/>
          <p:nvPr/>
        </p:nvSpPr>
        <p:spPr>
          <a:xfrm>
            <a:off x="5918200" y="3868928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베이비뉴스 홈페이지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716C57F6-0B94-A573-D8C7-A077E496A607}"/>
              </a:ext>
            </a:extLst>
          </p:cNvPr>
          <p:cNvSpPr/>
          <p:nvPr/>
        </p:nvSpPr>
        <p:spPr>
          <a:xfrm>
            <a:off x="5816600" y="4300728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B8438758-BD4D-B82F-18DA-E64F5EA9363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819" y="4402328"/>
            <a:ext cx="2697763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998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B3F96EA-1E61-8744-AEB6-3099B6B31D4C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6294E6-11C1-9FD3-065B-A59963F5E706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3A04107-9297-282A-4CC8-7F32D8188C4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10C76B-9D09-D457-4861-08A240A1482C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16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년 동안 상과 인증으로
검증받아 왔습니다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C1ACF6-B4D4-FBCB-1FEA-19A049332B4A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2010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년 창간 이후 여러 분야에서 실력으로 인정받아 왔습니다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4C092C-ABD0-A260-6ACF-503D47E07F99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05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FCF0BE-AA43-C889-10D4-047FD828C239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시상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인증 기관 발표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8725F64-6B5B-9FF1-BF13-1A3997BDA8FC}"/>
              </a:ext>
            </a:extLst>
          </p:cNvPr>
          <p:cNvSpPr/>
          <p:nvPr/>
        </p:nvSpPr>
        <p:spPr>
          <a:xfrm>
            <a:off x="457200" y="2248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A31EA7-A16C-7A16-D828-BD85FBE3D7D8}"/>
              </a:ext>
            </a:extLst>
          </p:cNvPr>
          <p:cNvSpPr txBox="1"/>
          <p:nvPr/>
        </p:nvSpPr>
        <p:spPr>
          <a:xfrm>
            <a:off x="596900" y="2185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국제앰네스티 언론상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장애여성 모성권 보도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3580B24-D799-3C51-A0D2-B3C3A4928528}"/>
              </a:ext>
            </a:extLst>
          </p:cNvPr>
          <p:cNvSpPr/>
          <p:nvPr/>
        </p:nvSpPr>
        <p:spPr>
          <a:xfrm>
            <a:off x="457200" y="2629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70C8ADC-A13B-9FAE-3E81-89EAEC41E4D4}"/>
              </a:ext>
            </a:extLst>
          </p:cNvPr>
          <p:cNvSpPr txBox="1"/>
          <p:nvPr/>
        </p:nvSpPr>
        <p:spPr>
          <a:xfrm>
            <a:off x="596900" y="2566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한국인터넷기업협회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SNS 3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개 부문 대상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229F65EA-D1FD-22DF-4F01-3CFD95F0C276}"/>
              </a:ext>
            </a:extLst>
          </p:cNvPr>
          <p:cNvSpPr/>
          <p:nvPr/>
        </p:nvSpPr>
        <p:spPr>
          <a:xfrm>
            <a:off x="457200" y="3010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84773E-E19E-07E6-8F4F-C188675576E5}"/>
              </a:ext>
            </a:extLst>
          </p:cNvPr>
          <p:cNvSpPr txBox="1"/>
          <p:nvPr/>
        </p:nvSpPr>
        <p:spPr>
          <a:xfrm>
            <a:off x="596900" y="2947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랭키닷컴 여성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주부 전문지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위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0677022-B1B9-9558-C118-C2816B59683C}"/>
              </a:ext>
            </a:extLst>
          </p:cNvPr>
          <p:cNvSpPr/>
          <p:nvPr/>
        </p:nvSpPr>
        <p:spPr>
          <a:xfrm>
            <a:off x="457200" y="3391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D7D1979-E96A-4BF6-E93D-EF9F411C45C1}"/>
              </a:ext>
            </a:extLst>
          </p:cNvPr>
          <p:cNvSpPr txBox="1"/>
          <p:nvPr/>
        </p:nvSpPr>
        <p:spPr>
          <a:xfrm>
            <a:off x="596900" y="3328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 포스트 언론사 전체 팔로워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위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61C6A07-B838-1743-DE34-4171D50A27AE}"/>
              </a:ext>
            </a:extLst>
          </p:cNvPr>
          <p:cNvSpPr/>
          <p:nvPr/>
        </p:nvSpPr>
        <p:spPr>
          <a:xfrm>
            <a:off x="457200" y="3772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C4C21B9-746E-80AF-1956-1D427DB7B4CE}"/>
              </a:ext>
            </a:extLst>
          </p:cNvPr>
          <p:cNvSpPr txBox="1"/>
          <p:nvPr/>
        </p:nvSpPr>
        <p:spPr>
          <a:xfrm>
            <a:off x="596900" y="3709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보건복지부 보육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출산 공로 장관 표창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74BDB54-49E7-5C06-8F9F-A4343D2B7B05}"/>
              </a:ext>
            </a:extLst>
          </p:cNvPr>
          <p:cNvSpPr/>
          <p:nvPr/>
        </p:nvSpPr>
        <p:spPr>
          <a:xfrm>
            <a:off x="457200" y="4153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B7384E9-2D24-8B0D-AAFD-B047121ACA49}"/>
              </a:ext>
            </a:extLst>
          </p:cNvPr>
          <p:cNvSpPr txBox="1"/>
          <p:nvPr/>
        </p:nvSpPr>
        <p:spPr>
          <a:xfrm>
            <a:off x="596900" y="4090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여성가족부 가족친화인증 기업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7FE0765-297E-153B-DEA4-5D5E93D97A02}"/>
              </a:ext>
            </a:extLst>
          </p:cNvPr>
          <p:cNvSpPr/>
          <p:nvPr/>
        </p:nvSpPr>
        <p:spPr>
          <a:xfrm>
            <a:off x="457200" y="4534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13E3015-6641-5945-3430-5DC689ABFA1A}"/>
              </a:ext>
            </a:extLst>
          </p:cNvPr>
          <p:cNvSpPr txBox="1"/>
          <p:nvPr/>
        </p:nvSpPr>
        <p:spPr>
          <a:xfrm>
            <a:off x="596900" y="4471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고용노동부 청년친화 강소기업 선정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865EB6D1-C35D-35CA-8EBF-F6C99B5E0A7C}"/>
              </a:ext>
            </a:extLst>
          </p:cNvPr>
          <p:cNvSpPr/>
          <p:nvPr/>
        </p:nvSpPr>
        <p:spPr>
          <a:xfrm>
            <a:off x="457200" y="4915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4DC9AD4-A444-F6D6-743A-E953A1334AFB}"/>
              </a:ext>
            </a:extLst>
          </p:cNvPr>
          <p:cNvSpPr txBox="1"/>
          <p:nvPr/>
        </p:nvSpPr>
        <p:spPr>
          <a:xfrm>
            <a:off x="596900" y="4852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기술보증기금 벤처기업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이노비즈 인증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05273870-46F2-878A-83AF-6AF6C1FDDAA5}"/>
              </a:ext>
            </a:extLst>
          </p:cNvPr>
          <p:cNvSpPr/>
          <p:nvPr/>
        </p:nvSpPr>
        <p:spPr>
          <a:xfrm>
            <a:off x="457200" y="5296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7A3DA35-344E-C299-D50D-8194A5B1CBA9}"/>
              </a:ext>
            </a:extLst>
          </p:cNvPr>
          <p:cNvSpPr txBox="1"/>
          <p:nvPr/>
        </p:nvSpPr>
        <p:spPr>
          <a:xfrm>
            <a:off x="596900" y="5233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나이스디앤비 우수기술인증기업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C145D2FA-A201-ADCE-9BEF-AC04CA0523C7}"/>
              </a:ext>
            </a:extLst>
          </p:cNvPr>
          <p:cNvSpPr/>
          <p:nvPr/>
        </p:nvSpPr>
        <p:spPr>
          <a:xfrm>
            <a:off x="457200" y="5677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F920B21-B6EB-D9D6-D216-71B78170E77D}"/>
              </a:ext>
            </a:extLst>
          </p:cNvPr>
          <p:cNvSpPr txBox="1"/>
          <p:nvPr/>
        </p:nvSpPr>
        <p:spPr>
          <a:xfrm>
            <a:off x="596900" y="5614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한국산업기술진흥협회 기업부설연구소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C74605D-D027-10CD-6764-CEEEC28C09A3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1CBA9335-86A6-AF31-2DE5-132F8A2804B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566" y="2287016"/>
            <a:ext cx="2410968" cy="1607312"/>
          </a:xfrm>
          <a:prstGeom prst="rect">
            <a:avLst/>
          </a:prstGeom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E488DFA8-7769-755C-EB7D-AD881598AD4B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60D79FC8-21B6-9BFA-4ECE-D2527D5B384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694" y="2287016"/>
            <a:ext cx="1607312" cy="1607312"/>
          </a:xfrm>
          <a:prstGeom prst="rect">
            <a:avLst/>
          </a:prstGeom>
        </p:spPr>
      </p:pic>
      <p:sp>
        <p:nvSpPr>
          <p:cNvPr id="36" name="직사각형 35">
            <a:extLst>
              <a:ext uri="{FF2B5EF4-FFF2-40B4-BE49-F238E27FC236}">
                <a16:creationId xmlns:a16="http://schemas.microsoft.com/office/drawing/2014/main" id="{4B7B7003-9F4F-C9EF-711D-F022453839F4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id="{C3D65B46-87AF-8DC4-5BE5-3263BDCE96D9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394" y="4402328"/>
            <a:ext cx="1607312" cy="1607312"/>
          </a:xfrm>
          <a:prstGeom prst="rect">
            <a:avLst/>
          </a:prstGeom>
        </p:spPr>
      </p:pic>
      <p:sp>
        <p:nvSpPr>
          <p:cNvPr id="39" name="직사각형 38">
            <a:extLst>
              <a:ext uri="{FF2B5EF4-FFF2-40B4-BE49-F238E27FC236}">
                <a16:creationId xmlns:a16="http://schemas.microsoft.com/office/drawing/2014/main" id="{9D6F0B29-0F4A-AEFA-7DE9-ADFA755B3BCD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1E164FD1-D5FC-5CCA-FFF4-C8709BF25E86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694" y="4402328"/>
            <a:ext cx="1607312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555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F88DD94-2BAC-0394-573C-86B02151C6D4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FD6063-C3D8-6128-4E61-52A0A4B3D601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B4897EC-6C99-34ED-0B65-B7BEB1042C9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FD2A9C7-6258-AC14-2C4C-FEC659BF8628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정부와 지자체가
먼저 찾는 파트너입니다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6ABC53-174D-56E9-D08D-D497B1AEE6F5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저출생 대응 예산이 늘면서 출산용품 지원사업 수행 경험이 자산이 됐습니다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5CE634-6370-9FE1-92D3-7B89636011F8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06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921F27-EA26-B724-0E7D-135EED189857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발주기관 계약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선택형 출생축하용품 복지플랫폼 특허 보유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7D45FF-61A5-7C1F-5D9D-5E29889168C6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선택형 출산용품 지원사업을 특허와 함께 수행하고 있습니다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8162080-DB72-2612-9736-BAF0C8DD5184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28C735-723E-6620-2C28-6DA96E14B8D8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서울특별시 출생축하용품 지원사업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(2019)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02D5EB6-601F-2912-3155-A8A5FD1D39AD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A483B25-B8D8-6F80-9407-A1013647D5C4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안양시 출생축하용품 지원사업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(2020, 2024)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709DE63-E9D0-CFC8-044D-E076ACD1CBAC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2730330-9050-C0BC-D09F-25D6079E01D5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과천시 출생축하용품 지원사업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(2021)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0076F14-96F8-63D1-430E-2313ACF7A2E7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C6A46C9-20A7-BC44-0ADF-AC5E81FBA39B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용인시 출산용품 지원사업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(2023, 2024)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A447225-2211-1F13-4214-E6AE5D598B28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07538BC-EC22-81A8-049A-3950A34E1034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공무원연금공단 출산준비용품 지원사업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(2021~2023)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2A4ADF70-89F9-F84A-4304-883B3342013C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2865D6E-3F2A-730A-FDAD-D629D1DFBDA3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어린이집 보육꾸러미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22,000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개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육아종합지원센터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95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곳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62A6A2CA-877F-69C3-E9E0-1C8526E07322}"/>
              </a:ext>
            </a:extLst>
          </p:cNvPr>
          <p:cNvSpPr/>
          <p:nvPr/>
        </p:nvSpPr>
        <p:spPr>
          <a:xfrm>
            <a:off x="457200" y="5119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56B182-98C2-E5A7-1CEA-13A9F707A7F7}"/>
              </a:ext>
            </a:extLst>
          </p:cNvPr>
          <p:cNvSpPr txBox="1"/>
          <p:nvPr/>
        </p:nvSpPr>
        <p:spPr>
          <a:xfrm>
            <a:off x="596900" y="5055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대한적십자사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남북하나재단 소외계층 지원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(2019~2021)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22C714FB-4C23-E975-9E4C-9455F8DC035D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27474D82-28D6-8675-420B-3C4E0B7DA04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7666" y="2287016"/>
            <a:ext cx="2300768" cy="1607312"/>
          </a:xfrm>
          <a:prstGeom prst="rect">
            <a:avLst/>
          </a:prstGeom>
        </p:spPr>
      </p:pic>
      <p:sp>
        <p:nvSpPr>
          <p:cNvPr id="28" name="직사각형 27">
            <a:extLst>
              <a:ext uri="{FF2B5EF4-FFF2-40B4-BE49-F238E27FC236}">
                <a16:creationId xmlns:a16="http://schemas.microsoft.com/office/drawing/2014/main" id="{638AC3C0-B3B7-8249-C5B1-B27A7CEF705D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BCAF0396-4EF3-137D-7150-3C3F2E6BB97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4985" y="2287016"/>
            <a:ext cx="1056730" cy="1607312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F879C698-8A89-6DDC-8A42-4E877BF521F3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B5D50523-0A9E-FA04-597F-67F702E6B751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189" y="4402328"/>
            <a:ext cx="895722" cy="1607312"/>
          </a:xfrm>
          <a:prstGeom prst="rect">
            <a:avLst/>
          </a:prstGeom>
        </p:spPr>
      </p:pic>
      <p:sp>
        <p:nvSpPr>
          <p:cNvPr id="34" name="직사각형 33">
            <a:extLst>
              <a:ext uri="{FF2B5EF4-FFF2-40B4-BE49-F238E27FC236}">
                <a16:creationId xmlns:a16="http://schemas.microsoft.com/office/drawing/2014/main" id="{BCB63F61-4177-8D46-8982-A161DD20418A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439C8B8E-EEC4-CEB5-C280-84673CF5670D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2961" y="4402328"/>
            <a:ext cx="1080779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0364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58738739-4E07-3FA8-8D90-92F742A01F20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6E4E5E-9BFA-6EFD-2FAA-410BEC6C8B50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EB66AC5-84A1-F3F5-78A1-83FB3DDF55C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E6687F-1033-6F23-EAD9-7F942794D6A7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알리는 데서 끝나지 않고
파는 곳까지 갖췄습니다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CC27C7-A001-DC1E-DF5C-52AD75C25259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종합복지몰 해피박스는 폐쇄형 회원몰로 운영되는 자체 커머스 채널입니다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6999E7-1221-235C-3BD0-6022768EECAD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07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F4C57D-6345-8512-CF3E-DEA13FCCE253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내부 집계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(2026. 7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).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매체 지표는 자사 측정치이며 제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 검증 수치가 아닙니다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6EC9A3-6A33-56F6-B65A-975D1AA0D6B0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만여 개 제품을 취급하는 제휴사 회원 전용 종합복지몰입니다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D5417CC-1AE1-DF87-56FA-DC879C09DB9C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5B0916-FE91-38C7-028A-67B1E0D2DC35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공무원연금공단 해피박스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현직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120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연금수급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60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D9587BE-9B3C-FDB4-ABDD-1562BD19380F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7C8968-B5A0-A930-8A2B-1A3D4C59BF4B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한국어린이집총연합회 해피박스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3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만여 어린이집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명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CFDE4F6-3A3C-D2B7-DCDF-B72E3E5442AC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C7B5C6D-72BF-6FAD-9348-83A2AF0BC83A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한국메이크업미용사회 해피박스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전국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명 이상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76EC36D3-2AFE-066C-3443-1DE4F028EF4F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9305D13-D6BF-A005-DB49-DD1F780675CB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유치원 교직원 복지몰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8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천여 곳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179FE0C-EDDD-0B2B-4A33-24FEDE3B57E5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D3D9B1D-110E-DCB8-99F1-74DDD6892EB6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라이프앤플래너 보험 고객 복지몰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계약 시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포인트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C62489E-1B5A-E779-853F-940A637B36D3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6CAAB3B-2E22-A705-1A52-38D1ABA81FD5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LG·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삼성 가전 직영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식품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패션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생활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육아용품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만여 개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74F77460-09D1-BDD2-1050-2B73EAA9AA8F}"/>
              </a:ext>
            </a:extLst>
          </p:cNvPr>
          <p:cNvSpPr/>
          <p:nvPr/>
        </p:nvSpPr>
        <p:spPr>
          <a:xfrm>
            <a:off x="457200" y="5119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93AF504-65DD-0038-43C3-D5737E231CE5}"/>
              </a:ext>
            </a:extLst>
          </p:cNvPr>
          <p:cNvSpPr txBox="1"/>
          <p:nvPr/>
        </p:nvSpPr>
        <p:spPr>
          <a:xfrm>
            <a:off x="596900" y="5055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공무원 복지몰 이용자 평균 복지포인트 연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원 수준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413204CF-44F2-6DE6-36A3-4A2C7144A4CE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67F9C4E5-BDE7-EFD7-8F60-5D6CEEBB4EB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2554732"/>
            <a:ext cx="2679700" cy="1071880"/>
          </a:xfrm>
          <a:prstGeom prst="rect">
            <a:avLst/>
          </a:prstGeom>
        </p:spPr>
      </p:pic>
      <p:sp>
        <p:nvSpPr>
          <p:cNvPr id="28" name="직사각형 27">
            <a:extLst>
              <a:ext uri="{FF2B5EF4-FFF2-40B4-BE49-F238E27FC236}">
                <a16:creationId xmlns:a16="http://schemas.microsoft.com/office/drawing/2014/main" id="{3FF66427-5556-57CE-C3AA-BC8C9526DA53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A7FE22F4-DEB6-A2B2-D375-5E0291BBA53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0" y="2554732"/>
            <a:ext cx="2679700" cy="1071880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BA5C24FF-5F17-F3FC-2018-3E53D80050A2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50811DEE-8EE1-ACD3-E484-546203C2307F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4670044"/>
            <a:ext cx="2679700" cy="1071880"/>
          </a:xfrm>
          <a:prstGeom prst="rect">
            <a:avLst/>
          </a:prstGeom>
        </p:spPr>
      </p:pic>
      <p:sp>
        <p:nvSpPr>
          <p:cNvPr id="34" name="직사각형 33">
            <a:extLst>
              <a:ext uri="{FF2B5EF4-FFF2-40B4-BE49-F238E27FC236}">
                <a16:creationId xmlns:a16="http://schemas.microsoft.com/office/drawing/2014/main" id="{C319A980-56B4-1293-53B3-4D1E1BCFB634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47102AD4-88B7-4DC2-19EE-98BA9AB74DCE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0" y="4670044"/>
            <a:ext cx="2679700" cy="107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0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2D05A7E-C325-97F6-0A03-1C89FA7C42B7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9CC929-CD8C-9E8E-A826-CBA21AB7EF22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B66AEF1-9C03-812E-12FE-C7984BD7A04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1A540C-9E15-B67A-1C9D-3604A8355BED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매월 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100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만 명의
아이 부모를 만납니다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80FE9E-84C6-BD61-33B5-FE013DADBDE4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대한민국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0~7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세 아이 부모를 만날 수 있는 플랫폼입니다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D51FDF-5CB6-B885-A297-1716E4162440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08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6A4B0B-A21E-D124-52BF-B8E0AE9604DF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내부 집계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(2026. 7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).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매체 지표는 자사 측정치이며 제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 검증 수치가 아닙니다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5D137DD-4873-26B3-A462-B0591D341052}"/>
              </a:ext>
            </a:extLst>
          </p:cNvPr>
          <p:cNvSpPr/>
          <p:nvPr/>
        </p:nvSpPr>
        <p:spPr>
          <a:xfrm>
            <a:off x="457200" y="2185416"/>
            <a:ext cx="268605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A931AB9-CAC9-5211-6F3C-E4A5DC33F87B}"/>
              </a:ext>
            </a:extLst>
          </p:cNvPr>
          <p:cNvSpPr/>
          <p:nvPr/>
        </p:nvSpPr>
        <p:spPr>
          <a:xfrm>
            <a:off x="457200" y="2185416"/>
            <a:ext cx="38100" cy="11176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CAA412-E394-FC21-3280-7D90249FBCFD}"/>
              </a:ext>
            </a:extLst>
          </p:cNvPr>
          <p:cNvSpPr txBox="1"/>
          <p:nvPr/>
        </p:nvSpPr>
        <p:spPr>
          <a:xfrm>
            <a:off x="660400" y="23632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4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100</a:t>
            </a:r>
            <a:r>
              <a:rPr lang="ko-KR" altLang="en-US" sz="12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만 명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9EC28D-6E87-1ED9-B32C-E5C4A1076A02}"/>
              </a:ext>
            </a:extLst>
          </p:cNvPr>
          <p:cNvSpPr txBox="1"/>
          <p:nvPr/>
        </p:nvSpPr>
        <p:spPr>
          <a:xfrm>
            <a:off x="660400" y="29982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월간 도달 아이 부모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D27AFE8-E745-674B-0E2B-36985CEE30F0}"/>
              </a:ext>
            </a:extLst>
          </p:cNvPr>
          <p:cNvSpPr/>
          <p:nvPr/>
        </p:nvSpPr>
        <p:spPr>
          <a:xfrm>
            <a:off x="3321050" y="2185416"/>
            <a:ext cx="268605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3A95CBD-DA22-5ECE-2261-40FCB5B4639E}"/>
              </a:ext>
            </a:extLst>
          </p:cNvPr>
          <p:cNvSpPr/>
          <p:nvPr/>
        </p:nvSpPr>
        <p:spPr>
          <a:xfrm>
            <a:off x="3321050" y="2185416"/>
            <a:ext cx="38100" cy="11176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9FD063-B177-ADB8-1AA3-EF49FD36E1A4}"/>
              </a:ext>
            </a:extLst>
          </p:cNvPr>
          <p:cNvSpPr txBox="1"/>
          <p:nvPr/>
        </p:nvSpPr>
        <p:spPr>
          <a:xfrm>
            <a:off x="3524250" y="23632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4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40</a:t>
            </a:r>
            <a:r>
              <a:rPr lang="ko-KR" altLang="en-US" sz="12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0D1252F-295F-03F2-B4DC-F571FEC3B57B}"/>
              </a:ext>
            </a:extLst>
          </p:cNvPr>
          <p:cNvSpPr txBox="1"/>
          <p:nvPr/>
        </p:nvSpPr>
        <p:spPr>
          <a:xfrm>
            <a:off x="3524250" y="29982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일간 기사</a:t>
            </a:r>
            <a:r>
              <a:rPr lang="en-US" altLang="ko-KR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영상 소비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16B8CC0-CF7B-E695-569C-40D793A1211B}"/>
              </a:ext>
            </a:extLst>
          </p:cNvPr>
          <p:cNvSpPr/>
          <p:nvPr/>
        </p:nvSpPr>
        <p:spPr>
          <a:xfrm>
            <a:off x="6184900" y="2185416"/>
            <a:ext cx="268605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AC7BAB8-AD53-13C7-6056-11902443B0F4}"/>
              </a:ext>
            </a:extLst>
          </p:cNvPr>
          <p:cNvSpPr/>
          <p:nvPr/>
        </p:nvSpPr>
        <p:spPr>
          <a:xfrm>
            <a:off x="6184900" y="2185416"/>
            <a:ext cx="38100" cy="11176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481A298-5F32-D8D2-5241-056042737AD7}"/>
              </a:ext>
            </a:extLst>
          </p:cNvPr>
          <p:cNvSpPr txBox="1"/>
          <p:nvPr/>
        </p:nvSpPr>
        <p:spPr>
          <a:xfrm>
            <a:off x="6388100" y="23632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4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10</a:t>
            </a:r>
            <a:r>
              <a:rPr lang="ko-KR" altLang="en-US" sz="12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만 명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C5BE139-D3D3-CB51-F74A-62D15347C7F7}"/>
              </a:ext>
            </a:extLst>
          </p:cNvPr>
          <p:cNvSpPr txBox="1"/>
          <p:nvPr/>
        </p:nvSpPr>
        <p:spPr>
          <a:xfrm>
            <a:off x="6388100" y="29982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매일 만나는 구독자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41CB8DA-660A-9500-1DCD-1EEDE4C53F4B}"/>
              </a:ext>
            </a:extLst>
          </p:cNvPr>
          <p:cNvSpPr/>
          <p:nvPr/>
        </p:nvSpPr>
        <p:spPr>
          <a:xfrm>
            <a:off x="9048750" y="2185416"/>
            <a:ext cx="268605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FAB7B10-4066-6CFC-B2DB-3732196A8225}"/>
              </a:ext>
            </a:extLst>
          </p:cNvPr>
          <p:cNvSpPr/>
          <p:nvPr/>
        </p:nvSpPr>
        <p:spPr>
          <a:xfrm>
            <a:off x="9048750" y="2185416"/>
            <a:ext cx="38100" cy="11176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8EA8FA4-4EA9-D250-EB8A-1AEC2877EC7E}"/>
              </a:ext>
            </a:extLst>
          </p:cNvPr>
          <p:cNvSpPr txBox="1"/>
          <p:nvPr/>
        </p:nvSpPr>
        <p:spPr>
          <a:xfrm>
            <a:off x="9251950" y="23632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4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</a:t>
            </a:r>
            <a:r>
              <a:rPr lang="ko-KR" altLang="en-US" sz="12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만 명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8450703-F0A4-22C1-E4C9-810C471F998F}"/>
              </a:ext>
            </a:extLst>
          </p:cNvPr>
          <p:cNvSpPr txBox="1"/>
          <p:nvPr/>
        </p:nvSpPr>
        <p:spPr>
          <a:xfrm>
            <a:off x="9251950" y="29982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월 신규 예비맘</a:t>
            </a:r>
            <a:r>
              <a:rPr lang="en-US" altLang="ko-KR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육아맘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974DA85-EA47-1A19-054F-A23CF6C0DC81}"/>
              </a:ext>
            </a:extLst>
          </p:cNvPr>
          <p:cNvSpPr txBox="1"/>
          <p:nvPr/>
        </p:nvSpPr>
        <p:spPr>
          <a:xfrm>
            <a:off x="457200" y="3480816"/>
            <a:ext cx="508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1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홈페이지 유입 경로 </a:t>
            </a:r>
            <a:r>
              <a:rPr lang="en-US" altLang="ko-KR" sz="11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(</a:t>
            </a:r>
            <a:r>
              <a:rPr lang="ko-KR" altLang="en-US" sz="11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최근 </a:t>
            </a:r>
            <a:r>
              <a:rPr lang="en-US" altLang="ko-KR" sz="11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</a:t>
            </a:r>
            <a:r>
              <a:rPr lang="ko-KR" altLang="en-US" sz="11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개월</a:t>
            </a:r>
            <a:r>
              <a:rPr lang="en-US" altLang="ko-KR" sz="11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)</a:t>
            </a:r>
            <a:endParaRPr lang="ko-KR" altLang="en-US" sz="1150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C48EEDE-288E-EEF0-8CB1-A8BE67263864}"/>
              </a:ext>
            </a:extLst>
          </p:cNvPr>
          <p:cNvSpPr txBox="1"/>
          <p:nvPr/>
        </p:nvSpPr>
        <p:spPr>
          <a:xfrm>
            <a:off x="457200" y="38237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포털 검색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5FD758B-1936-143D-AF1F-CAACB98B91E8}"/>
              </a:ext>
            </a:extLst>
          </p:cNvPr>
          <p:cNvSpPr/>
          <p:nvPr/>
        </p:nvSpPr>
        <p:spPr>
          <a:xfrm>
            <a:off x="2057400" y="3849116"/>
            <a:ext cx="2540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9E491B4D-0AFA-9A2E-5AC0-87B5688B3EEA}"/>
              </a:ext>
            </a:extLst>
          </p:cNvPr>
          <p:cNvSpPr/>
          <p:nvPr/>
        </p:nvSpPr>
        <p:spPr>
          <a:xfrm>
            <a:off x="2057400" y="3849116"/>
            <a:ext cx="2540000" cy="139700"/>
          </a:xfrm>
          <a:prstGeom prst="rect">
            <a:avLst/>
          </a:prstGeom>
          <a:solidFill>
            <a:srgbClr val="1456F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884B759-854A-533D-40C1-EB66BFB948D7}"/>
              </a:ext>
            </a:extLst>
          </p:cNvPr>
          <p:cNvSpPr txBox="1"/>
          <p:nvPr/>
        </p:nvSpPr>
        <p:spPr>
          <a:xfrm>
            <a:off x="4673600" y="38237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34.0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0D4481F-4A9E-E4F2-8279-089DFE023278}"/>
              </a:ext>
            </a:extLst>
          </p:cNvPr>
          <p:cNvSpPr txBox="1"/>
          <p:nvPr/>
        </p:nvSpPr>
        <p:spPr>
          <a:xfrm>
            <a:off x="457200" y="41539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다음 기사 섹션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48E2CB3C-C46B-7E0B-1D4E-FB917C46DEDA}"/>
              </a:ext>
            </a:extLst>
          </p:cNvPr>
          <p:cNvSpPr/>
          <p:nvPr/>
        </p:nvSpPr>
        <p:spPr>
          <a:xfrm>
            <a:off x="2057400" y="4179316"/>
            <a:ext cx="2540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EF955AA-8E60-BDB1-7F43-E23F94D50D0C}"/>
              </a:ext>
            </a:extLst>
          </p:cNvPr>
          <p:cNvSpPr/>
          <p:nvPr/>
        </p:nvSpPr>
        <p:spPr>
          <a:xfrm>
            <a:off x="2057400" y="4179316"/>
            <a:ext cx="1494118" cy="1397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99D9725-B731-1AF8-47A8-A37B011114EE}"/>
              </a:ext>
            </a:extLst>
          </p:cNvPr>
          <p:cNvSpPr txBox="1"/>
          <p:nvPr/>
        </p:nvSpPr>
        <p:spPr>
          <a:xfrm>
            <a:off x="4673600" y="41539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20.0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FA9F162-7500-B915-8E37-47144B8FB8B3}"/>
              </a:ext>
            </a:extLst>
          </p:cNvPr>
          <p:cNvSpPr txBox="1"/>
          <p:nvPr/>
        </p:nvSpPr>
        <p:spPr>
          <a:xfrm>
            <a:off x="457200" y="44841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SNS·</a:t>
            </a:r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기타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C05152E-62D4-F4E2-E65F-F9CA82E6D797}"/>
              </a:ext>
            </a:extLst>
          </p:cNvPr>
          <p:cNvSpPr/>
          <p:nvPr/>
        </p:nvSpPr>
        <p:spPr>
          <a:xfrm>
            <a:off x="2057400" y="4509516"/>
            <a:ext cx="2540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B6E577A8-D2C1-7C26-C00B-EEBB5A6A20F1}"/>
              </a:ext>
            </a:extLst>
          </p:cNvPr>
          <p:cNvSpPr/>
          <p:nvPr/>
        </p:nvSpPr>
        <p:spPr>
          <a:xfrm>
            <a:off x="2057400" y="4509516"/>
            <a:ext cx="1120588" cy="13970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D66A9E6-DD35-61EC-F1FB-996031F9CB53}"/>
              </a:ext>
            </a:extLst>
          </p:cNvPr>
          <p:cNvSpPr txBox="1"/>
          <p:nvPr/>
        </p:nvSpPr>
        <p:spPr>
          <a:xfrm>
            <a:off x="4673600" y="44841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15.0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5E6C687-858C-CA02-565B-E47EFB838FAC}"/>
              </a:ext>
            </a:extLst>
          </p:cNvPr>
          <p:cNvSpPr txBox="1"/>
          <p:nvPr/>
        </p:nvSpPr>
        <p:spPr>
          <a:xfrm>
            <a:off x="457200" y="48143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직접 유입</a:t>
            </a: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43F90977-2F03-AEC1-5168-390D066F19DF}"/>
              </a:ext>
            </a:extLst>
          </p:cNvPr>
          <p:cNvSpPr/>
          <p:nvPr/>
        </p:nvSpPr>
        <p:spPr>
          <a:xfrm>
            <a:off x="2057400" y="4839716"/>
            <a:ext cx="2540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A60435C7-F68F-35CA-DFA9-656DC9ED53CF}"/>
              </a:ext>
            </a:extLst>
          </p:cNvPr>
          <p:cNvSpPr/>
          <p:nvPr/>
        </p:nvSpPr>
        <p:spPr>
          <a:xfrm>
            <a:off x="2057400" y="4839716"/>
            <a:ext cx="403412" cy="139700"/>
          </a:xfrm>
          <a:prstGeom prst="rect">
            <a:avLst/>
          </a:prstGeom>
          <a:solidFill>
            <a:srgbClr val="BFDBF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618749D-E418-40F2-DE1C-158E35A12055}"/>
              </a:ext>
            </a:extLst>
          </p:cNvPr>
          <p:cNvSpPr txBox="1"/>
          <p:nvPr/>
        </p:nvSpPr>
        <p:spPr>
          <a:xfrm>
            <a:off x="4673600" y="48143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5.4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DB90BD3-25E8-265D-1942-7E0B4BEE123C}"/>
              </a:ext>
            </a:extLst>
          </p:cNvPr>
          <p:cNvSpPr txBox="1"/>
          <p:nvPr/>
        </p:nvSpPr>
        <p:spPr>
          <a:xfrm>
            <a:off x="457200" y="5157216"/>
            <a:ext cx="508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유입의 </a:t>
            </a:r>
            <a:r>
              <a:rPr lang="en-US" altLang="ko-KR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94%</a:t>
            </a:r>
            <a:r>
              <a:rPr lang="ko-KR" altLang="en-US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가 임신</a:t>
            </a:r>
            <a:r>
              <a:rPr lang="en-US" altLang="ko-KR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출산</a:t>
            </a:r>
            <a:r>
              <a:rPr lang="en-US" altLang="ko-KR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육아 관련 검색입니다</a:t>
            </a:r>
            <a:r>
              <a:rPr lang="en-US" altLang="ko-KR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8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3FA96A99-21E9-A9ED-19C9-D3FC5516669D}"/>
              </a:ext>
            </a:extLst>
          </p:cNvPr>
          <p:cNvSpPr/>
          <p:nvPr/>
        </p:nvSpPr>
        <p:spPr>
          <a:xfrm>
            <a:off x="5791200" y="3480816"/>
            <a:ext cx="2997200" cy="278282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0F841B10-7F6B-E76B-AECA-0B2A175F2C7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800" y="3761333"/>
            <a:ext cx="2794000" cy="189159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6373153D-F0C0-8C18-A73C-CE75C20D4EA7}"/>
              </a:ext>
            </a:extLst>
          </p:cNvPr>
          <p:cNvSpPr txBox="1"/>
          <p:nvPr/>
        </p:nvSpPr>
        <p:spPr>
          <a:xfrm>
            <a:off x="5892800" y="5984240"/>
            <a:ext cx="279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홈페이지 유입 통계</a:t>
            </a: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3E29A895-D3DB-C971-7FF5-9739BE001523}"/>
              </a:ext>
            </a:extLst>
          </p:cNvPr>
          <p:cNvSpPr/>
          <p:nvPr/>
        </p:nvSpPr>
        <p:spPr>
          <a:xfrm>
            <a:off x="8940800" y="3480816"/>
            <a:ext cx="2794000" cy="278282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CA694BE4-E17D-8B89-EDCC-2F40958FCE0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2400" y="4136921"/>
            <a:ext cx="2590800" cy="114041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9A8A6B14-DE77-AB62-91F9-A64291CA37D6}"/>
              </a:ext>
            </a:extLst>
          </p:cNvPr>
          <p:cNvSpPr txBox="1"/>
          <p:nvPr/>
        </p:nvSpPr>
        <p:spPr>
          <a:xfrm>
            <a:off x="9042400" y="5984240"/>
            <a:ext cx="259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altLang="ko-KR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Daum </a:t>
            </a: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기사 섹션 유입</a:t>
            </a:r>
          </a:p>
        </p:txBody>
      </p:sp>
    </p:spTree>
    <p:extLst>
      <p:ext uri="{BB962C8B-B14F-4D97-AF65-F5344CB8AC3E}">
        <p14:creationId xmlns:p14="http://schemas.microsoft.com/office/powerpoint/2010/main" val="4228306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CB6815D-B568-EA24-5D79-68A8ADACA026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D63533-9E72-F790-3BCC-7D8F2E474FB5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D0D89EE-3DE1-52B5-B83D-A732DEE1E2A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AB6441-3BE7-4110-C9AF-DCFCB9DDF1BD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매월 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1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만 명의 신규
예비맘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·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육아맘을 만납니다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2B0B74-E791-A92B-DA71-E74B11F3D3C5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엄마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아빠 독자를 위한 캠페인을 매달 새로 엽니다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23316E9-ECB3-AA41-3B0F-BF157E7FABD1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09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73D863-6593-3B67-0C6B-08C1E417FC1C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내부 집계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(2026. 7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).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매체 지표는 자사 측정치이며 제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 검증 수치가 아닙니다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B8FAE2-64A5-4720-122E-10269E8EBE6D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캠페인마다 새 독자가 들어오고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,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그 자리에 브랜드를 함께 놓습니다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15D3724-4D4A-9C52-7791-3CF684AE0A25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234990-C092-74DA-57E5-A995AE2A20B9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해피박스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명 증정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매월 예비맘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육아맘 응원캠페인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AC69934-585C-EB94-F827-29D82D0CFC54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27251B6-2A3B-0754-0D1B-D58293107BBA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브랜드 숏폼 영상 공모전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저출생 극복 캠페인 연계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BE60F96-A27B-AE92-4E9B-DAA5FC917E65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585A4C-4E01-BE95-34CE-9ACFC2C2AB2B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부모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4.0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맘스클래스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전문가 초청 라이브 부모교육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1B29354-3CCB-F424-972D-06C5F003732B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7B98EB7-15F4-9C70-E0E6-30DB59FE5325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브랜드 선호도조사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올해의 브랜드 대상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77A98C7-97C9-233B-1C75-4D75B433EFF4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7D8B21D-4DA3-E886-BB53-559650B5A364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서울엄빠 행복한 순간 공모전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서울시 주최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72FFFAB-9EB3-5376-90AF-4D6D6269B66D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FBAEF4C-D8CC-AB89-B493-67D55078A3CA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BIKAF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부산국제어린이청소년아트페어 주관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1B4E98A-A8BF-B98E-158A-7F2A14E39DDC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BA82B5F3-E4D1-FADE-561B-7D8512BEF1F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394" y="2287016"/>
            <a:ext cx="1607312" cy="1607312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5F772081-2063-DFB4-1876-9C67A4188B60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1239D0B5-926E-3E54-F942-F1B15934C41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694" y="2287016"/>
            <a:ext cx="1607312" cy="1607312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E4D15A80-ED82-FE33-2B29-1EDEEF888CC8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4BAD8AAD-244C-F656-8B3B-879CED21F73C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394" y="4402328"/>
            <a:ext cx="1607312" cy="1607312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5352593B-9287-A66B-6AA5-716FC5ECEA57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4" name="그림 33">
            <a:extLst>
              <a:ext uri="{FF2B5EF4-FFF2-40B4-BE49-F238E27FC236}">
                <a16:creationId xmlns:a16="http://schemas.microsoft.com/office/drawing/2014/main" id="{6B69D6C3-CD74-F506-7DE5-07ABBF3F2A47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694" y="4402328"/>
            <a:ext cx="1607312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814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5709203-DE9E-7809-A746-690344843CA4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91F0A2-74DD-A7C8-879F-07D1894B4581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024EF9F-5A7A-6EC8-79DB-D43E9A55699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C70735-77A2-94B9-1BB6-EE32A14D669F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가장 잘하는 일은
좋은 기사로 세상을 바꾸는 일입니다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BB48651-5252-DE5F-C1DE-74A5D71780DB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깊이 있는 뉴스로 부모의 마음을 담아 온 육아전문 언론사입니다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BA6820-301F-352C-CABE-D0801FC6A6B4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10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65F9F5-5BB9-BD4F-B6D2-DF7EB6A91773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시상 기관 발표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662F103-D4BA-0C21-6860-D0DBEA82FB9D}"/>
              </a:ext>
            </a:extLst>
          </p:cNvPr>
          <p:cNvSpPr/>
          <p:nvPr/>
        </p:nvSpPr>
        <p:spPr>
          <a:xfrm>
            <a:off x="457200" y="2248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50A9DD-2441-223F-C990-10990E77A2AD}"/>
              </a:ext>
            </a:extLst>
          </p:cNvPr>
          <p:cNvSpPr txBox="1"/>
          <p:nvPr/>
        </p:nvSpPr>
        <p:spPr>
          <a:xfrm>
            <a:off x="596900" y="2185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기획보도 「바퀴 달린 엄마」 시즌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 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국제앰네스티 언론상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(2018.12)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DBC6749-A732-61B4-4AEB-DBB21EEAA46C}"/>
              </a:ext>
            </a:extLst>
          </p:cNvPr>
          <p:cNvSpPr/>
          <p:nvPr/>
        </p:nvSpPr>
        <p:spPr>
          <a:xfrm>
            <a:off x="457200" y="2629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8769902-44FE-48FF-DBF0-667261BC25ED}"/>
              </a:ext>
            </a:extLst>
          </p:cNvPr>
          <p:cNvSpPr txBox="1"/>
          <p:nvPr/>
        </p:nvSpPr>
        <p:spPr>
          <a:xfrm>
            <a:off x="596900" y="2566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「비혼출산」 기획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제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회 양성평등미디어상 보도부문 최우수상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(2018.12)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37F3D0D-688D-6550-7A15-0A6CD18FAEAB}"/>
              </a:ext>
            </a:extLst>
          </p:cNvPr>
          <p:cNvSpPr/>
          <p:nvPr/>
        </p:nvSpPr>
        <p:spPr>
          <a:xfrm>
            <a:off x="457200" y="3010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D9F14D-91A0-C30B-6D15-46E6D7034649}"/>
              </a:ext>
            </a:extLst>
          </p:cNvPr>
          <p:cNvSpPr txBox="1"/>
          <p:nvPr/>
        </p:nvSpPr>
        <p:spPr>
          <a:xfrm>
            <a:off x="596900" y="2947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「우리동네 엄빠후보」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제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회 인터넷선거보도상 독립형 부문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(2018.7)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FBC068B-D89D-E2E6-2F7C-110D15B7641C}"/>
              </a:ext>
            </a:extLst>
          </p:cNvPr>
          <p:cNvSpPr/>
          <p:nvPr/>
        </p:nvSpPr>
        <p:spPr>
          <a:xfrm>
            <a:off x="457200" y="3391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EC1A748-1775-3B22-4E45-E0D68436DE3E}"/>
              </a:ext>
            </a:extLst>
          </p:cNvPr>
          <p:cNvSpPr txBox="1"/>
          <p:nvPr/>
        </p:nvSpPr>
        <p:spPr>
          <a:xfrm>
            <a:off x="596900" y="3328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「광장에서 국회로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총선 마이크」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2020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유권자가 뽑은 총선보도상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(2020.5)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F873D38-B01F-5AD8-6EEF-C9B4BC89C9FC}"/>
              </a:ext>
            </a:extLst>
          </p:cNvPr>
          <p:cNvSpPr/>
          <p:nvPr/>
        </p:nvSpPr>
        <p:spPr>
          <a:xfrm>
            <a:off x="457200" y="3772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D4C91B9-6E33-2C23-367B-488A92F02897}"/>
              </a:ext>
            </a:extLst>
          </p:cNvPr>
          <p:cNvSpPr txBox="1"/>
          <p:nvPr/>
        </p:nvSpPr>
        <p:spPr>
          <a:xfrm>
            <a:off x="596900" y="3709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한국인터넷기자협회 올해의 기자상 수상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EB6F893-CFEF-7969-5B4B-00E81D21E398}"/>
              </a:ext>
            </a:extLst>
          </p:cNvPr>
          <p:cNvSpPr/>
          <p:nvPr/>
        </p:nvSpPr>
        <p:spPr>
          <a:xfrm>
            <a:off x="5816600" y="2185416"/>
            <a:ext cx="5918200" cy="407822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99CACD98-69C5-19C6-0DB8-F742F20902F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278" y="2287016"/>
            <a:ext cx="5702844" cy="354482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6B481EE-E220-F5AF-75C4-9A685D85F8CA}"/>
              </a:ext>
            </a:extLst>
          </p:cNvPr>
          <p:cNvSpPr txBox="1"/>
          <p:nvPr/>
        </p:nvSpPr>
        <p:spPr>
          <a:xfrm>
            <a:off x="5918200" y="5984240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기획보도 지면</a:t>
            </a:r>
          </a:p>
        </p:txBody>
      </p:sp>
    </p:spTree>
    <p:extLst>
      <p:ext uri="{BB962C8B-B14F-4D97-AF65-F5344CB8AC3E}">
        <p14:creationId xmlns:p14="http://schemas.microsoft.com/office/powerpoint/2010/main" val="778858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6555CF4-E893-2F1C-CD3C-51CAC44C6AF3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DBA1FB-8116-CA80-F64A-4E66753922F7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C5F306A-BC5E-0383-64F8-CBAA2647554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E86BA2-99BF-2851-BFF5-84CCEF4BEABE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기사 한 편이
여덟 개 채널로 퍼집니다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3DB17D-81BA-0E8D-B786-636B4E4839C7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매일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100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만 독자와 소통하는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SNS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팔로워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100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만의 채널을 보유하고 있습니다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AC7A6A-5E4F-2F32-4938-2A4A731280C8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11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771FFA-C7D4-395E-52C9-697AB06BB785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내부 집계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(2026. 7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).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매체 지표는 자사 측정치이며 제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 검증 수치가 아닙니다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4296A9-3EDB-FFAA-8FFC-A2C0593C4826}"/>
              </a:ext>
            </a:extLst>
          </p:cNvPr>
          <p:cNvSpPr txBox="1"/>
          <p:nvPr/>
        </p:nvSpPr>
        <p:spPr>
          <a:xfrm>
            <a:off x="457200" y="2185416"/>
            <a:ext cx="5461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1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채널별 구독자</a:t>
            </a:r>
            <a:r>
              <a:rPr lang="en-US" altLang="ko-KR" sz="11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 sz="11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팔로워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FFB155-2C28-96A3-1A5D-6816C0A1B9C2}"/>
              </a:ext>
            </a:extLst>
          </p:cNvPr>
          <p:cNvSpPr txBox="1"/>
          <p:nvPr/>
        </p:nvSpPr>
        <p:spPr>
          <a:xfrm>
            <a:off x="457200" y="25283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페이스북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C918BF8-07C3-3327-FEF7-140E399389DD}"/>
              </a:ext>
            </a:extLst>
          </p:cNvPr>
          <p:cNvSpPr/>
          <p:nvPr/>
        </p:nvSpPr>
        <p:spPr>
          <a:xfrm>
            <a:off x="2057400" y="2553716"/>
            <a:ext cx="2921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5DED3E2-87CE-AFF4-8349-8E58F35E1499}"/>
              </a:ext>
            </a:extLst>
          </p:cNvPr>
          <p:cNvSpPr/>
          <p:nvPr/>
        </p:nvSpPr>
        <p:spPr>
          <a:xfrm>
            <a:off x="2057400" y="2553716"/>
            <a:ext cx="2921000" cy="139700"/>
          </a:xfrm>
          <a:prstGeom prst="rect">
            <a:avLst/>
          </a:prstGeom>
          <a:solidFill>
            <a:srgbClr val="1456F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B86371-F5EA-99E5-DED0-316DBFD7FA41}"/>
              </a:ext>
            </a:extLst>
          </p:cNvPr>
          <p:cNvSpPr txBox="1"/>
          <p:nvPr/>
        </p:nvSpPr>
        <p:spPr>
          <a:xfrm>
            <a:off x="5054600" y="25283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12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44FC980-4692-0389-9302-F0539CFC5CB5}"/>
              </a:ext>
            </a:extLst>
          </p:cNvPr>
          <p:cNvSpPr txBox="1"/>
          <p:nvPr/>
        </p:nvSpPr>
        <p:spPr>
          <a:xfrm>
            <a:off x="457200" y="28585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유튜브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C797B22-BD0D-4A03-E1F5-E7AA11992899}"/>
              </a:ext>
            </a:extLst>
          </p:cNvPr>
          <p:cNvSpPr/>
          <p:nvPr/>
        </p:nvSpPr>
        <p:spPr>
          <a:xfrm>
            <a:off x="2057400" y="2883916"/>
            <a:ext cx="2921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6281641-FC04-BEA2-78E9-8976823B82D6}"/>
              </a:ext>
            </a:extLst>
          </p:cNvPr>
          <p:cNvSpPr/>
          <p:nvPr/>
        </p:nvSpPr>
        <p:spPr>
          <a:xfrm>
            <a:off x="2057400" y="2883916"/>
            <a:ext cx="1582208" cy="1397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7FFFE7C-ADEA-7136-4CA7-A9263752DFCD}"/>
              </a:ext>
            </a:extLst>
          </p:cNvPr>
          <p:cNvSpPr txBox="1"/>
          <p:nvPr/>
        </p:nvSpPr>
        <p:spPr>
          <a:xfrm>
            <a:off x="5054600" y="28585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6.5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19CE9C4-1B54-C945-6169-91FB3893DFBA}"/>
              </a:ext>
            </a:extLst>
          </p:cNvPr>
          <p:cNvSpPr txBox="1"/>
          <p:nvPr/>
        </p:nvSpPr>
        <p:spPr>
          <a:xfrm>
            <a:off x="457200" y="31887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카카오톡 채널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1BE1F7C-F5E8-E078-BA88-3117D9C7E670}"/>
              </a:ext>
            </a:extLst>
          </p:cNvPr>
          <p:cNvSpPr/>
          <p:nvPr/>
        </p:nvSpPr>
        <p:spPr>
          <a:xfrm>
            <a:off x="2057400" y="3214116"/>
            <a:ext cx="2921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7A8889F-A514-8D50-6386-F6EB6E603E3B}"/>
              </a:ext>
            </a:extLst>
          </p:cNvPr>
          <p:cNvSpPr/>
          <p:nvPr/>
        </p:nvSpPr>
        <p:spPr>
          <a:xfrm>
            <a:off x="2057400" y="3214116"/>
            <a:ext cx="1217083" cy="1397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3B54B71-800F-95D3-470A-496F0C2C2557}"/>
              </a:ext>
            </a:extLst>
          </p:cNvPr>
          <p:cNvSpPr txBox="1"/>
          <p:nvPr/>
        </p:nvSpPr>
        <p:spPr>
          <a:xfrm>
            <a:off x="5054600" y="31887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5.0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E95CA64-A2C5-8E5A-29B4-D8D4BFED3D53}"/>
              </a:ext>
            </a:extLst>
          </p:cNvPr>
          <p:cNvSpPr txBox="1"/>
          <p:nvPr/>
        </p:nvSpPr>
        <p:spPr>
          <a:xfrm>
            <a:off x="457200" y="35189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해피박스 카톡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D090617-5DAC-F644-FEFC-327329C3DC58}"/>
              </a:ext>
            </a:extLst>
          </p:cNvPr>
          <p:cNvSpPr/>
          <p:nvPr/>
        </p:nvSpPr>
        <p:spPr>
          <a:xfrm>
            <a:off x="2057400" y="3544316"/>
            <a:ext cx="2921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2544C5AE-A869-3177-86A6-7F2A4F7C0C9C}"/>
              </a:ext>
            </a:extLst>
          </p:cNvPr>
          <p:cNvSpPr/>
          <p:nvPr/>
        </p:nvSpPr>
        <p:spPr>
          <a:xfrm>
            <a:off x="2057400" y="3544316"/>
            <a:ext cx="851958" cy="13970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FDE23B1-BE6F-E0AA-88CA-8F55896885AE}"/>
              </a:ext>
            </a:extLst>
          </p:cNvPr>
          <p:cNvSpPr txBox="1"/>
          <p:nvPr/>
        </p:nvSpPr>
        <p:spPr>
          <a:xfrm>
            <a:off x="5054600" y="35189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3.5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DC13B80-1C52-5806-783B-86C2776AF7AD}"/>
              </a:ext>
            </a:extLst>
          </p:cNvPr>
          <p:cNvSpPr txBox="1"/>
          <p:nvPr/>
        </p:nvSpPr>
        <p:spPr>
          <a:xfrm>
            <a:off x="457200" y="38491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카카오스토리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13B9935-30C8-61AA-B224-05B6B762CC81}"/>
              </a:ext>
            </a:extLst>
          </p:cNvPr>
          <p:cNvSpPr/>
          <p:nvPr/>
        </p:nvSpPr>
        <p:spPr>
          <a:xfrm>
            <a:off x="2057400" y="3874516"/>
            <a:ext cx="2921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A6B94A96-C21F-DDBC-6F37-707270E08AA3}"/>
              </a:ext>
            </a:extLst>
          </p:cNvPr>
          <p:cNvSpPr/>
          <p:nvPr/>
        </p:nvSpPr>
        <p:spPr>
          <a:xfrm>
            <a:off x="2057400" y="3874516"/>
            <a:ext cx="730250" cy="13970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7941951-9AD9-764E-BD1A-1DC6DF709888}"/>
              </a:ext>
            </a:extLst>
          </p:cNvPr>
          <p:cNvSpPr txBox="1"/>
          <p:nvPr/>
        </p:nvSpPr>
        <p:spPr>
          <a:xfrm>
            <a:off x="5054600" y="38491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3.0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F06BAD7-B6F8-EE88-7FBF-5F181962BE93}"/>
              </a:ext>
            </a:extLst>
          </p:cNvPr>
          <p:cNvSpPr txBox="1"/>
          <p:nvPr/>
        </p:nvSpPr>
        <p:spPr>
          <a:xfrm>
            <a:off x="457200" y="41793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네이버 카페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D4789B3A-5D25-3509-771D-54A813153C7F}"/>
              </a:ext>
            </a:extLst>
          </p:cNvPr>
          <p:cNvSpPr/>
          <p:nvPr/>
        </p:nvSpPr>
        <p:spPr>
          <a:xfrm>
            <a:off x="2057400" y="4204716"/>
            <a:ext cx="2921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74E0770-0186-496A-CAFF-57381DF8D0D0}"/>
              </a:ext>
            </a:extLst>
          </p:cNvPr>
          <p:cNvSpPr/>
          <p:nvPr/>
        </p:nvSpPr>
        <p:spPr>
          <a:xfrm>
            <a:off x="2057400" y="4204716"/>
            <a:ext cx="608542" cy="139700"/>
          </a:xfrm>
          <a:prstGeom prst="rect">
            <a:avLst/>
          </a:prstGeom>
          <a:solidFill>
            <a:srgbClr val="BFDBF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AFB0718-0A82-EEB9-5C65-04DFF2AA4FD8}"/>
              </a:ext>
            </a:extLst>
          </p:cNvPr>
          <p:cNvSpPr txBox="1"/>
          <p:nvPr/>
        </p:nvSpPr>
        <p:spPr>
          <a:xfrm>
            <a:off x="5054600" y="41793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2.5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CD2DC2F-BB06-CF46-2B54-5B9A1A472417}"/>
              </a:ext>
            </a:extLst>
          </p:cNvPr>
          <p:cNvSpPr txBox="1"/>
          <p:nvPr/>
        </p:nvSpPr>
        <p:spPr>
          <a:xfrm>
            <a:off x="457200" y="4509516"/>
            <a:ext cx="152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인스타그램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DA45035D-F4D1-7EA3-5C73-0315F48219B7}"/>
              </a:ext>
            </a:extLst>
          </p:cNvPr>
          <p:cNvSpPr/>
          <p:nvPr/>
        </p:nvSpPr>
        <p:spPr>
          <a:xfrm>
            <a:off x="2057400" y="4534916"/>
            <a:ext cx="2921000" cy="1397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289E9226-584E-F52F-2767-A97FB30D12E8}"/>
              </a:ext>
            </a:extLst>
          </p:cNvPr>
          <p:cNvSpPr/>
          <p:nvPr/>
        </p:nvSpPr>
        <p:spPr>
          <a:xfrm>
            <a:off x="2057400" y="4534916"/>
            <a:ext cx="243417" cy="139700"/>
          </a:xfrm>
          <a:prstGeom prst="rect">
            <a:avLst/>
          </a:prstGeom>
          <a:solidFill>
            <a:srgbClr val="BFDBF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E799498-E1FA-C539-7306-DDDE879177F9}"/>
              </a:ext>
            </a:extLst>
          </p:cNvPr>
          <p:cNvSpPr txBox="1"/>
          <p:nvPr/>
        </p:nvSpPr>
        <p:spPr>
          <a:xfrm>
            <a:off x="5054600" y="4509516"/>
            <a:ext cx="863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1.0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12E27CE-839A-D7D6-5A19-24A38ED749AC}"/>
              </a:ext>
            </a:extLst>
          </p:cNvPr>
          <p:cNvSpPr txBox="1"/>
          <p:nvPr/>
        </p:nvSpPr>
        <p:spPr>
          <a:xfrm>
            <a:off x="457200" y="4852416"/>
            <a:ext cx="5461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네이버 포스트는 팔로워 기준 언론사 전체 </a:t>
            </a:r>
            <a:r>
              <a:rPr lang="en-US" altLang="ko-KR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위입니다</a:t>
            </a:r>
            <a:r>
              <a:rPr lang="en-US" altLang="ko-KR" sz="8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8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3803D9E9-8FAB-2A6F-31AF-75ECC071F1AF}"/>
              </a:ext>
            </a:extLst>
          </p:cNvPr>
          <p:cNvSpPr/>
          <p:nvPr/>
        </p:nvSpPr>
        <p:spPr>
          <a:xfrm>
            <a:off x="6248400" y="2185416"/>
            <a:ext cx="26670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2" name="그림 41">
            <a:extLst>
              <a:ext uri="{FF2B5EF4-FFF2-40B4-BE49-F238E27FC236}">
                <a16:creationId xmlns:a16="http://schemas.microsoft.com/office/drawing/2014/main" id="{EAFD6F16-DA5B-5E0F-C02E-F249FAE6ADC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476" y="2287016"/>
            <a:ext cx="1010849" cy="1607312"/>
          </a:xfrm>
          <a:prstGeom prst="rect">
            <a:avLst/>
          </a:prstGeom>
        </p:spPr>
      </p:pic>
      <p:sp>
        <p:nvSpPr>
          <p:cNvPr id="43" name="직사각형 42">
            <a:extLst>
              <a:ext uri="{FF2B5EF4-FFF2-40B4-BE49-F238E27FC236}">
                <a16:creationId xmlns:a16="http://schemas.microsoft.com/office/drawing/2014/main" id="{03F1EB82-7835-86D4-18CE-A5D84DA8FC79}"/>
              </a:ext>
            </a:extLst>
          </p:cNvPr>
          <p:cNvSpPr/>
          <p:nvPr/>
        </p:nvSpPr>
        <p:spPr>
          <a:xfrm>
            <a:off x="9067800" y="2185416"/>
            <a:ext cx="26670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5" name="그림 44">
            <a:extLst>
              <a:ext uri="{FF2B5EF4-FFF2-40B4-BE49-F238E27FC236}">
                <a16:creationId xmlns:a16="http://schemas.microsoft.com/office/drawing/2014/main" id="{1FC1446C-BA6C-8FF0-55C9-CB4372A3634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7236" y="2287016"/>
            <a:ext cx="2408128" cy="1607312"/>
          </a:xfrm>
          <a:prstGeom prst="rect">
            <a:avLst/>
          </a:prstGeom>
        </p:spPr>
      </p:pic>
      <p:sp>
        <p:nvSpPr>
          <p:cNvPr id="46" name="직사각형 45">
            <a:extLst>
              <a:ext uri="{FF2B5EF4-FFF2-40B4-BE49-F238E27FC236}">
                <a16:creationId xmlns:a16="http://schemas.microsoft.com/office/drawing/2014/main" id="{0AF7630F-2064-C309-118D-792DF354004C}"/>
              </a:ext>
            </a:extLst>
          </p:cNvPr>
          <p:cNvSpPr/>
          <p:nvPr/>
        </p:nvSpPr>
        <p:spPr>
          <a:xfrm>
            <a:off x="6248400" y="4300728"/>
            <a:ext cx="26670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그림 47">
            <a:extLst>
              <a:ext uri="{FF2B5EF4-FFF2-40B4-BE49-F238E27FC236}">
                <a16:creationId xmlns:a16="http://schemas.microsoft.com/office/drawing/2014/main" id="{B79133EC-76E4-3191-E853-E7E7E9EB8B0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4665" y="4402328"/>
            <a:ext cx="1454469" cy="1607312"/>
          </a:xfrm>
          <a:prstGeom prst="rect">
            <a:avLst/>
          </a:prstGeom>
        </p:spPr>
      </p:pic>
      <p:sp>
        <p:nvSpPr>
          <p:cNvPr id="49" name="직사각형 48">
            <a:extLst>
              <a:ext uri="{FF2B5EF4-FFF2-40B4-BE49-F238E27FC236}">
                <a16:creationId xmlns:a16="http://schemas.microsoft.com/office/drawing/2014/main" id="{5F159844-7F9F-EC63-67F5-816F637F61EF}"/>
              </a:ext>
            </a:extLst>
          </p:cNvPr>
          <p:cNvSpPr/>
          <p:nvPr/>
        </p:nvSpPr>
        <p:spPr>
          <a:xfrm>
            <a:off x="9067800" y="4300728"/>
            <a:ext cx="26670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" name="그림 50">
            <a:extLst>
              <a:ext uri="{FF2B5EF4-FFF2-40B4-BE49-F238E27FC236}">
                <a16:creationId xmlns:a16="http://schemas.microsoft.com/office/drawing/2014/main" id="{C0704ADE-57F8-7325-BE28-708C34BC2EC7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4065" y="4402328"/>
            <a:ext cx="1454469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929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D60686A-98FC-1FAB-B198-10D1CE4DF061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BE8978-6CAB-DF6D-47BE-7246F02FF731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I. MEDIA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19BCC0B-8342-9273-8C7E-EA9E34522D4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30083E-565A-273B-6194-F32133201C4C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임신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·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출산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·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육아부터 공공까지
다양한 브랜드와 함께했습니다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0716FF-89CC-399A-6D09-C2E67DC3461C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임신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/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출산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/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육아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제약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/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바이오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공공기관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/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단체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정부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/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지자체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라이프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/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금융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6A0191-C8B4-86FD-1A2D-EA6E75CFE03E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12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9107BD-B55E-14D3-3D2C-8213655900A0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내부 집계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(2026. 7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).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매체 지표는 자사 측정치이며 제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 검증 수치가 아닙니다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24EAC652-80EE-3972-0E23-6DE645A3A68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11" y="2185416"/>
            <a:ext cx="10888579" cy="3175000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468B40F8-55E0-238C-3DDB-C1D9D58FD701}"/>
              </a:ext>
            </a:extLst>
          </p:cNvPr>
          <p:cNvSpPr/>
          <p:nvPr/>
        </p:nvSpPr>
        <p:spPr>
          <a:xfrm>
            <a:off x="457200" y="5512816"/>
            <a:ext cx="11277600" cy="7112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7B91A2-14D3-E0D1-936C-AAB1D07766EC}"/>
              </a:ext>
            </a:extLst>
          </p:cNvPr>
          <p:cNvSpPr txBox="1"/>
          <p:nvPr/>
        </p:nvSpPr>
        <p:spPr>
          <a:xfrm>
            <a:off x="711200" y="5677916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함께한 분야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FE7A4E-E30D-B8CD-A557-141030599C7B}"/>
              </a:ext>
            </a:extLst>
          </p:cNvPr>
          <p:cNvSpPr txBox="1"/>
          <p:nvPr/>
        </p:nvSpPr>
        <p:spPr>
          <a:xfrm>
            <a:off x="711200" y="5893816"/>
            <a:ext cx="10769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임신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출산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육아  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 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제약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바이오  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 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공공기관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단체  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 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정부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지자체  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 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라이프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금융</a:t>
            </a:r>
          </a:p>
        </p:txBody>
      </p:sp>
    </p:spTree>
    <p:extLst>
      <p:ext uri="{BB962C8B-B14F-4D97-AF65-F5344CB8AC3E}">
        <p14:creationId xmlns:p14="http://schemas.microsoft.com/office/powerpoint/2010/main" val="1512858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1E7D2D4-995A-F129-DEA4-CF31C065CC7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E2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D42E15D-A34D-9153-BFFA-8EFFC471B6E4}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1DBFE5-C8E0-65B3-1573-8A21C60ADB07}"/>
              </a:ext>
            </a:extLst>
          </p:cNvPr>
          <p:cNvSpPr txBox="1"/>
          <p:nvPr/>
        </p:nvSpPr>
        <p:spPr>
          <a:xfrm>
            <a:off x="457200" y="762000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1000">
                <a:solidFill>
                  <a:srgbClr val="7896BE"/>
                </a:solidFill>
                <a:latin typeface="Freesentation 6 SemiBold" pitchFamily="2" charset="-127"/>
                <a:ea typeface="Freesentation 6 SemiBold" pitchFamily="2" charset="-127"/>
              </a:rPr>
              <a:t>II</a:t>
            </a:r>
            <a:endParaRPr lang="ko-KR" altLang="en-US" sz="1000">
              <a:solidFill>
                <a:srgbClr val="7896BE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4F64AF7-F00B-29C5-E214-10BDB99E940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711200"/>
            <a:ext cx="647700" cy="2146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0039C1-C6F5-D259-6983-B9D73A681522}"/>
              </a:ext>
            </a:extLst>
          </p:cNvPr>
          <p:cNvSpPr txBox="1"/>
          <p:nvPr/>
        </p:nvSpPr>
        <p:spPr>
          <a:xfrm>
            <a:off x="457200" y="2946400"/>
            <a:ext cx="990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en-US" altLang="ko-KR" sz="3800" spc="-12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CAMPAIGN PROPOSAL</a:t>
            </a:r>
            <a:endParaRPr lang="ko-KR" altLang="en-US" sz="3800" spc="-120">
              <a:solidFill>
                <a:srgbClr val="FFFF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16ACA42-7E93-D7A0-E270-B611E50FB19E}"/>
              </a:ext>
            </a:extLst>
          </p:cNvPr>
          <p:cNvSpPr/>
          <p:nvPr/>
        </p:nvSpPr>
        <p:spPr>
          <a:xfrm>
            <a:off x="457200" y="3886200"/>
            <a:ext cx="558800" cy="3810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D22560-F8BB-8C57-C022-CA9E8C6D70B5}"/>
              </a:ext>
            </a:extLst>
          </p:cNvPr>
          <p:cNvSpPr txBox="1"/>
          <p:nvPr/>
        </p:nvSpPr>
        <p:spPr>
          <a:xfrm>
            <a:off x="457200" y="4140200"/>
            <a:ext cx="965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5000"/>
              </a:lnSpc>
            </a:pP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노출을 세는 대신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부모가 브랜드를 찾아보게 만드는 지표로 설계합니다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300">
              <a:solidFill>
                <a:srgbClr val="A8B6C8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F46475-6A3B-FC6A-4D9D-60F81205590E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788494"/>
                </a:solidFill>
                <a:latin typeface="Freesentation 5 Medium" pitchFamily="2" charset="-127"/>
                <a:ea typeface="Freesentation 5 Medium" pitchFamily="2" charset="-127"/>
              </a:rPr>
              <a:t>13</a:t>
            </a:r>
            <a:endParaRPr lang="ko-KR" altLang="en-US" sz="800">
              <a:solidFill>
                <a:srgbClr val="788494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652535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177E26B-B702-2438-2B1B-A7EEBB124F9E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175E4E-2CB4-5BAE-9B35-6F66674678DA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II. CAMPAIGN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BB76DE8-1AD4-1E8F-D204-788E5A647F5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4AD5AFC-2EF2-BF73-B8C7-73012AF5EB63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노출이 아니라
브랜드 검색량으로 성과를 봅니다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78BFD7-D738-735D-A6C1-ED1197B96C9A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캠페인은 콘텐츠 노출 → 브랜드 관심 → 고객 행동 세 단계로 설계합니다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439F51-1AC8-AC92-AA69-9A84916889B9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14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7EEA9F-D343-3398-E14E-43F3D00998DD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지표 정의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Parent Brand Index.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검색량은 네이버 데이터랩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·Google Trends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로 측정합니다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DB77795-9B5F-23DA-10D1-1082BA7B9563}"/>
              </a:ext>
            </a:extLst>
          </p:cNvPr>
          <p:cNvSpPr/>
          <p:nvPr/>
        </p:nvSpPr>
        <p:spPr>
          <a:xfrm>
            <a:off x="457200" y="2185416"/>
            <a:ext cx="3556000" cy="25400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456DD14-8FDC-1715-2DD4-B3739A5D0BBF}"/>
              </a:ext>
            </a:extLst>
          </p:cNvPr>
          <p:cNvSpPr/>
          <p:nvPr/>
        </p:nvSpPr>
        <p:spPr>
          <a:xfrm>
            <a:off x="457200" y="2185416"/>
            <a:ext cx="35560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E7984228-84C1-0E13-1B1F-2B6405D34180}"/>
              </a:ext>
            </a:extLst>
          </p:cNvPr>
          <p:cNvSpPr/>
          <p:nvPr/>
        </p:nvSpPr>
        <p:spPr>
          <a:xfrm>
            <a:off x="711200" y="2464816"/>
            <a:ext cx="330200" cy="330200"/>
          </a:xfrm>
          <a:prstGeom prst="roundRect">
            <a:avLst>
              <a:gd name="adj" fmla="val 50000"/>
            </a:avLst>
          </a:prstGeom>
          <a:solidFill>
            <a:srgbClr val="1456F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BE932E5-715E-391A-4C13-146828FF9C5E}"/>
              </a:ext>
            </a:extLst>
          </p:cNvPr>
          <p:cNvSpPr txBox="1"/>
          <p:nvPr/>
        </p:nvSpPr>
        <p:spPr>
          <a:xfrm>
            <a:off x="711200" y="2541016"/>
            <a:ext cx="330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11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1</a:t>
            </a:r>
            <a:endParaRPr lang="ko-KR" altLang="en-US" sz="1100">
              <a:solidFill>
                <a:srgbClr val="FFFF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1711A0D-2BDE-DADA-A486-1BB46A88A303}"/>
              </a:ext>
            </a:extLst>
          </p:cNvPr>
          <p:cNvSpPr txBox="1"/>
          <p:nvPr/>
        </p:nvSpPr>
        <p:spPr>
          <a:xfrm>
            <a:off x="1168400" y="2490216"/>
            <a:ext cx="259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Content Exposure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20A1AC7-7510-E529-CFA0-7390BC6184EF}"/>
              </a:ext>
            </a:extLst>
          </p:cNvPr>
          <p:cNvSpPr txBox="1"/>
          <p:nvPr/>
        </p:nvSpPr>
        <p:spPr>
          <a:xfrm>
            <a:off x="1168400" y="2668016"/>
            <a:ext cx="259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콘텐츠 노출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234E62-EEA8-CFCA-ED9A-DFCC3E7F1ADE}"/>
              </a:ext>
            </a:extLst>
          </p:cNvPr>
          <p:cNvSpPr txBox="1"/>
          <p:nvPr/>
        </p:nvSpPr>
        <p:spPr>
          <a:xfrm>
            <a:off x="711200" y="3176016"/>
            <a:ext cx="304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기사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영상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숏폼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카드뉴스로
부모가 검색하는 자리에 놓습니다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000">
              <a:solidFill>
                <a:srgbClr val="45515E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1A42BAC-6950-FAE9-4833-614D1267B94C}"/>
              </a:ext>
            </a:extLst>
          </p:cNvPr>
          <p:cNvSpPr/>
          <p:nvPr/>
        </p:nvSpPr>
        <p:spPr>
          <a:xfrm>
            <a:off x="711200" y="3912616"/>
            <a:ext cx="3048000" cy="12700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FA5E2B-94BE-1BC6-1D5A-6399B77DA3F6}"/>
              </a:ext>
            </a:extLst>
          </p:cNvPr>
          <p:cNvSpPr txBox="1"/>
          <p:nvPr/>
        </p:nvSpPr>
        <p:spPr>
          <a:xfrm>
            <a:off x="711200" y="4115816"/>
            <a:ext cx="304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측정 지표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CBC6ACB-4F4E-2D12-5F52-13B0FFDDC31F}"/>
              </a:ext>
            </a:extLst>
          </p:cNvPr>
          <p:cNvSpPr txBox="1"/>
          <p:nvPr/>
        </p:nvSpPr>
        <p:spPr>
          <a:xfrm>
            <a:off x="711200" y="4319016"/>
            <a:ext cx="304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0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조회 수 </a:t>
            </a:r>
            <a:r>
              <a:rPr lang="en-US" altLang="ko-KR" sz="10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 sz="10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도달률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DEE8710-8F82-82D6-C15A-DF7EFD5269CD}"/>
              </a:ext>
            </a:extLst>
          </p:cNvPr>
          <p:cNvSpPr txBox="1"/>
          <p:nvPr/>
        </p:nvSpPr>
        <p:spPr>
          <a:xfrm>
            <a:off x="4038600" y="3303016"/>
            <a:ext cx="25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ko-KR" altLang="en-US" sz="1500">
                <a:solidFill>
                  <a:srgbClr val="60A5FA"/>
                </a:solidFill>
                <a:latin typeface="Freesentation 5 Medium" pitchFamily="2" charset="-127"/>
                <a:ea typeface="Freesentation 5 Medium" pitchFamily="2" charset="-127"/>
              </a:rPr>
              <a:t>→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DD6D1C24-B820-FF52-49B6-D4D0BAEDD2EC}"/>
              </a:ext>
            </a:extLst>
          </p:cNvPr>
          <p:cNvSpPr/>
          <p:nvPr/>
        </p:nvSpPr>
        <p:spPr>
          <a:xfrm>
            <a:off x="4318000" y="2185416"/>
            <a:ext cx="3556000" cy="25400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8171114-66EA-D6FD-2560-00D3857C73A9}"/>
              </a:ext>
            </a:extLst>
          </p:cNvPr>
          <p:cNvSpPr/>
          <p:nvPr/>
        </p:nvSpPr>
        <p:spPr>
          <a:xfrm>
            <a:off x="4318000" y="2185416"/>
            <a:ext cx="35560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9909F875-2B8E-BFA3-3378-CF3F1A5568AD}"/>
              </a:ext>
            </a:extLst>
          </p:cNvPr>
          <p:cNvSpPr/>
          <p:nvPr/>
        </p:nvSpPr>
        <p:spPr>
          <a:xfrm>
            <a:off x="4572000" y="2464816"/>
            <a:ext cx="330200" cy="330200"/>
          </a:xfrm>
          <a:prstGeom prst="roundRect">
            <a:avLst>
              <a:gd name="adj" fmla="val 50000"/>
            </a:avLst>
          </a:prstGeom>
          <a:solidFill>
            <a:srgbClr val="1456F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68ABBCB-0EEC-F085-028D-E5DFD6D47AD5}"/>
              </a:ext>
            </a:extLst>
          </p:cNvPr>
          <p:cNvSpPr txBox="1"/>
          <p:nvPr/>
        </p:nvSpPr>
        <p:spPr>
          <a:xfrm>
            <a:off x="4572000" y="2541016"/>
            <a:ext cx="330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11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2</a:t>
            </a:r>
            <a:endParaRPr lang="ko-KR" altLang="en-US" sz="1100">
              <a:solidFill>
                <a:srgbClr val="FFFF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6D1C942-3D08-28E0-4D00-BB378BFB07F2}"/>
              </a:ext>
            </a:extLst>
          </p:cNvPr>
          <p:cNvSpPr txBox="1"/>
          <p:nvPr/>
        </p:nvSpPr>
        <p:spPr>
          <a:xfrm>
            <a:off x="5029200" y="2490216"/>
            <a:ext cx="259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Brand Engagement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E25220B-61A5-B894-D435-F58140658B9D}"/>
              </a:ext>
            </a:extLst>
          </p:cNvPr>
          <p:cNvSpPr txBox="1"/>
          <p:nvPr/>
        </p:nvSpPr>
        <p:spPr>
          <a:xfrm>
            <a:off x="5029200" y="2668016"/>
            <a:ext cx="259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브랜드 관심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9ED6CB9-E3CA-F943-7245-2EAAFE531E29}"/>
              </a:ext>
            </a:extLst>
          </p:cNvPr>
          <p:cNvSpPr txBox="1"/>
          <p:nvPr/>
        </p:nvSpPr>
        <p:spPr>
          <a:xfrm>
            <a:off x="4572000" y="3176016"/>
            <a:ext cx="304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완독률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시청시간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저장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공유로
실제로 읽혔는지를 봅니다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000">
              <a:solidFill>
                <a:srgbClr val="45515E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4D039BF0-647E-604F-8D3B-BB33C7D34725}"/>
              </a:ext>
            </a:extLst>
          </p:cNvPr>
          <p:cNvSpPr/>
          <p:nvPr/>
        </p:nvSpPr>
        <p:spPr>
          <a:xfrm>
            <a:off x="4572000" y="3912616"/>
            <a:ext cx="3048000" cy="12700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C11B03D-037D-2734-0A99-BEF93FC8D9E4}"/>
              </a:ext>
            </a:extLst>
          </p:cNvPr>
          <p:cNvSpPr txBox="1"/>
          <p:nvPr/>
        </p:nvSpPr>
        <p:spPr>
          <a:xfrm>
            <a:off x="4572000" y="4115816"/>
            <a:ext cx="304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측정 지표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6711DBE-5C31-E2FF-D748-BC360595CA58}"/>
              </a:ext>
            </a:extLst>
          </p:cNvPr>
          <p:cNvSpPr txBox="1"/>
          <p:nvPr/>
        </p:nvSpPr>
        <p:spPr>
          <a:xfrm>
            <a:off x="4572000" y="4319016"/>
            <a:ext cx="304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0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완독률 </a:t>
            </a:r>
            <a:r>
              <a:rPr lang="en-US" altLang="ko-KR" sz="10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 sz="10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시청시간 </a:t>
            </a:r>
            <a:r>
              <a:rPr lang="en-US" altLang="ko-KR" sz="10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 sz="10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저장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D9FD5AA-D6E3-C151-33AA-EE8B563EE418}"/>
              </a:ext>
            </a:extLst>
          </p:cNvPr>
          <p:cNvSpPr txBox="1"/>
          <p:nvPr/>
        </p:nvSpPr>
        <p:spPr>
          <a:xfrm>
            <a:off x="7899400" y="3303016"/>
            <a:ext cx="25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ko-KR" altLang="en-US" sz="1500">
                <a:solidFill>
                  <a:srgbClr val="60A5FA"/>
                </a:solidFill>
                <a:latin typeface="Freesentation 5 Medium" pitchFamily="2" charset="-127"/>
                <a:ea typeface="Freesentation 5 Medium" pitchFamily="2" charset="-127"/>
              </a:rPr>
              <a:t>→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5A2B843B-5148-3C0E-4816-23790A87C33C}"/>
              </a:ext>
            </a:extLst>
          </p:cNvPr>
          <p:cNvSpPr/>
          <p:nvPr/>
        </p:nvSpPr>
        <p:spPr>
          <a:xfrm>
            <a:off x="8178800" y="2185416"/>
            <a:ext cx="3556000" cy="25400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F54F9A3F-21A9-4B85-0945-09C8E947EBEE}"/>
              </a:ext>
            </a:extLst>
          </p:cNvPr>
          <p:cNvSpPr/>
          <p:nvPr/>
        </p:nvSpPr>
        <p:spPr>
          <a:xfrm>
            <a:off x="8178800" y="2185416"/>
            <a:ext cx="35560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C78DFD85-AFD1-5C9A-A5F3-2827DBAE5F56}"/>
              </a:ext>
            </a:extLst>
          </p:cNvPr>
          <p:cNvSpPr/>
          <p:nvPr/>
        </p:nvSpPr>
        <p:spPr>
          <a:xfrm>
            <a:off x="8432800" y="2464816"/>
            <a:ext cx="330200" cy="330200"/>
          </a:xfrm>
          <a:prstGeom prst="roundRect">
            <a:avLst>
              <a:gd name="adj" fmla="val 50000"/>
            </a:avLst>
          </a:prstGeom>
          <a:solidFill>
            <a:srgbClr val="1456F0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1C95C72-FECF-62F9-E09C-6B637C976C1B}"/>
              </a:ext>
            </a:extLst>
          </p:cNvPr>
          <p:cNvSpPr txBox="1"/>
          <p:nvPr/>
        </p:nvSpPr>
        <p:spPr>
          <a:xfrm>
            <a:off x="8432800" y="2541016"/>
            <a:ext cx="330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altLang="ko-KR" sz="11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3</a:t>
            </a:r>
            <a:endParaRPr lang="ko-KR" altLang="en-US" sz="1100">
              <a:solidFill>
                <a:srgbClr val="FFFF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E235E43-ABA5-6E8A-1FB4-FA29C609F912}"/>
              </a:ext>
            </a:extLst>
          </p:cNvPr>
          <p:cNvSpPr txBox="1"/>
          <p:nvPr/>
        </p:nvSpPr>
        <p:spPr>
          <a:xfrm>
            <a:off x="8890000" y="2490216"/>
            <a:ext cx="259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Customer Action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64F03E4-989D-C236-DBA2-D5AFE5C393B8}"/>
              </a:ext>
            </a:extLst>
          </p:cNvPr>
          <p:cNvSpPr txBox="1"/>
          <p:nvPr/>
        </p:nvSpPr>
        <p:spPr>
          <a:xfrm>
            <a:off x="8890000" y="2668016"/>
            <a:ext cx="259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3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고객 행동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5AC57BA-FB1D-2234-9EE7-6BE61477F6B2}"/>
              </a:ext>
            </a:extLst>
          </p:cNvPr>
          <p:cNvSpPr txBox="1"/>
          <p:nvPr/>
        </p:nvSpPr>
        <p:spPr>
          <a:xfrm>
            <a:off x="8432800" y="3176016"/>
            <a:ext cx="304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상담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신청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구매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체험 신청까지
이어진 수를 셉니다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000">
              <a:solidFill>
                <a:srgbClr val="45515E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F46EE22F-6AEB-A303-6BD8-673AB80A0710}"/>
              </a:ext>
            </a:extLst>
          </p:cNvPr>
          <p:cNvSpPr/>
          <p:nvPr/>
        </p:nvSpPr>
        <p:spPr>
          <a:xfrm>
            <a:off x="8432800" y="3912616"/>
            <a:ext cx="3048000" cy="12700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1267932-5510-832C-17B4-AC1018F6448E}"/>
              </a:ext>
            </a:extLst>
          </p:cNvPr>
          <p:cNvSpPr txBox="1"/>
          <p:nvPr/>
        </p:nvSpPr>
        <p:spPr>
          <a:xfrm>
            <a:off x="8432800" y="4115816"/>
            <a:ext cx="304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측정 지표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B8B4682-26AD-DDCE-51B4-FC702850B70F}"/>
              </a:ext>
            </a:extLst>
          </p:cNvPr>
          <p:cNvSpPr txBox="1"/>
          <p:nvPr/>
        </p:nvSpPr>
        <p:spPr>
          <a:xfrm>
            <a:off x="8432800" y="4319016"/>
            <a:ext cx="304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0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전환 수 </a:t>
            </a:r>
            <a:r>
              <a:rPr lang="en-US" altLang="ko-KR" sz="10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· CPA · ROAS</a:t>
            </a:r>
            <a:endParaRPr lang="ko-KR" altLang="en-US" sz="1000">
              <a:solidFill>
                <a:srgbClr val="1456F0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6B8D5276-DB2F-D5DC-6B5A-3083C31416DD}"/>
              </a:ext>
            </a:extLst>
          </p:cNvPr>
          <p:cNvSpPr/>
          <p:nvPr/>
        </p:nvSpPr>
        <p:spPr>
          <a:xfrm>
            <a:off x="457200" y="4979416"/>
            <a:ext cx="11277600" cy="9398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E3AFA52-568F-A596-C934-7AC20D4716C9}"/>
              </a:ext>
            </a:extLst>
          </p:cNvPr>
          <p:cNvSpPr txBox="1"/>
          <p:nvPr/>
        </p:nvSpPr>
        <p:spPr>
          <a:xfrm>
            <a:off x="711200" y="5157216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5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Parent Brand Index </a:t>
            </a:r>
            <a:r>
              <a:rPr lang="ko-KR" altLang="en-US" sz="95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구성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4251CD1-6265-7556-5408-1BE2A1FBBA76}"/>
              </a:ext>
            </a:extLst>
          </p:cNvPr>
          <p:cNvSpPr txBox="1"/>
          <p:nvPr/>
        </p:nvSpPr>
        <p:spPr>
          <a:xfrm>
            <a:off x="711200" y="5385816"/>
            <a:ext cx="10769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브랜드 검색량 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+ 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콘텐츠 조회 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+ 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뉴스기사 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+ 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부모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4.0 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참여 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+ 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전문가 콘텐츠 소비 </a:t>
            </a:r>
            <a:r>
              <a:rPr lang="en-US" altLang="ko-KR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+ </a:t>
            </a:r>
            <a:r>
              <a:rPr lang="ko-KR" altLang="en-US" sz="12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브랜드 언급량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EB14AC5-912D-1D9A-6950-121B401FE884}"/>
              </a:ext>
            </a:extLst>
          </p:cNvPr>
          <p:cNvSpPr txBox="1"/>
          <p:nvPr/>
        </p:nvSpPr>
        <p:spPr>
          <a:xfrm>
            <a:off x="711200" y="5665216"/>
            <a:ext cx="10769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캠페인 전후의 지수 변화를 리포트로 제공합니다</a:t>
            </a: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950">
              <a:solidFill>
                <a:srgbClr val="45515E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2591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4B45B6C-8F56-283B-88C4-4BF762805A57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3392FB-0ACD-F40D-4BC0-DA04DC64975A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II. CAMPAIGN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3CE5DDC-97D2-D16A-D247-A2E5092EA68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1F00413-F94F-448F-5CA8-93EB2495CF19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부모의 관심을
숫자로 세는 방법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FCF163-346D-9AE7-26A5-3370834F6AB3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Parent Engagement Score =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조회 수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+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완독률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+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평균 시청시간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+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저장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공유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+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부모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4.0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참여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+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브랜드 검색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6E4938-8C9B-FBAE-D47A-ECD923D5EB7E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15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5081B9-B65B-0388-484C-2FEB55DE5349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채널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FE2B25-8404-E64A-A701-F1A58B43EEA7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탐색 → 관심 → 참여 → 행동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,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네 단계로 나눠 봅니다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F8B8FA3-CE70-0855-3AFB-A9C815DA2C02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EAB5DB-CE5C-F722-E8AA-4EF47F9BA3F3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아이부모 임신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출산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육아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교육 기사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/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영상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일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40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AADDE24-8BBB-8E67-C146-A2EA14A05DF8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6480BBB-FA7D-FF64-A919-E8EC79EE4819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TV 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 카페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블로그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파워블로거 일방문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+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F227D37-AE8A-82DA-AFC3-1475B69CE4E9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CB1E31D-14DC-8BD2-E5A3-D92DAF37105E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유튜브 구독자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6.5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전문가 인터뷰 및 영상콘텐츠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IP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2B97A63-D9A8-1784-39D0-38BCBFE01115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9B67AF8-9C33-7349-F93E-5646004AB884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페이스북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12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SNS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인기콘텐츠 조회 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+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20CE8DC-BE9C-20BD-1EB4-96FA0061A2FE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E276596-0161-BDE4-AD5E-C0D2EBDED205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브랜드 검색지수와 언급량 상승까지 확인합니다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CEEEB64-1AB1-C436-BF66-688CDFBFFC45}"/>
              </a:ext>
            </a:extLst>
          </p:cNvPr>
          <p:cNvSpPr/>
          <p:nvPr/>
        </p:nvSpPr>
        <p:spPr>
          <a:xfrm>
            <a:off x="5816600" y="2185416"/>
            <a:ext cx="5918200" cy="407822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EDD1B7C7-3EC0-1905-BC3F-8F67A2751F9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938" y="2287016"/>
            <a:ext cx="3823522" cy="3722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1158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2C8C12E-4F9B-006C-C100-E42BF1C8865D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FFECD5-F958-55C8-495B-5DE1B0922AE6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II. CAMPAIGN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85C7561-83C5-7FC7-2C08-251A6EEED2C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D90739-49A6-3EB6-F186-07C3D30A84B9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전문가와 셀럽이 말하고
부모가 다시 퍼뜨립니다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5B72F7-FD99-D052-9F24-D256C5A6CFEB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브랜드 캠페인 핵심 전략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—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신뢰도 있는 전문가와 인플루언서를 연결합니다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836DC0-5BC2-A898-D2CE-5994706EA401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16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CB2DD2-317D-B080-19D9-7A2D97C9C874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측정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네이버 데이터랩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· Google Trends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브랜드 검색지수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3137A4-6E3F-3683-DF4B-E9CABC12CFEB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정보검색 → 전문가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셀럽 → 토크콘서트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Q&amp;A → 2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차 바이럴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FB6B1B7-7DEC-7878-BE35-424E33B2CC08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DABA880-8896-CD82-938F-1E5BF3855A29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신뢰도 있는 전문가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명사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셀럽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인플루언서 섭외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0DF638A-0B10-9D3F-A685-310CFDE36371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E013D38-489C-D1F5-3F7F-6B4443CF9D75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아이부모 관심 주제 토크콘서트 라이브와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Q&amp;A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F73BC51-4CE8-3F2D-FE2D-D8DBC78F0904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ED4719-2040-7DE6-02CA-2684DD649691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롱폼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숏폼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리뷰로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차 바이럴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D1A0B29-FE11-D19F-4E5A-39F20FB6132A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3185A51-58AB-A343-F032-3CE4BC6DBC46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브랜드 검색지수 상승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브랜드 언급량 상승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DB75912-E4D7-4670-4876-0E9858EB0862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D353681-A939-EE57-5AD7-8A2119C9E43A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조회 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도달률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ROAS · CPC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로 성과 확인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C16C2B65-45E5-560F-447C-C2DED457C481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58EC75C-95D7-4538-4D38-93CC79883B5E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인지도 상승이 구매 결정으로 이어집니다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8101E41-AD36-964E-447A-BB44D3481BF9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F088298E-376B-9896-3666-84724B9AEFE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394" y="2287016"/>
            <a:ext cx="1607312" cy="1607312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C19CCFB9-026A-1ABF-B3C0-ABF49CFEF72E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68D774BB-BBCF-2D71-8C2F-58158CFD8C38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694" y="2287016"/>
            <a:ext cx="1607312" cy="1607312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31E0FB2B-48A9-206E-93CF-D1D1601B09E8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74A6C4E5-44C4-3E86-7BD5-CF5DACA8DB2A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394" y="4402328"/>
            <a:ext cx="1607312" cy="1607312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B6605173-28CE-44B7-1A2A-7B39E9A5BD61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4" name="그림 33">
            <a:extLst>
              <a:ext uri="{FF2B5EF4-FFF2-40B4-BE49-F238E27FC236}">
                <a16:creationId xmlns:a16="http://schemas.microsoft.com/office/drawing/2014/main" id="{BEE326FE-E20D-670F-3A0A-748468F2D9FA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694" y="4402328"/>
            <a:ext cx="1607312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3429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AB8DE20-C7E5-D4CC-D977-FC6140EC778A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19E52F-92ED-AC08-E7F0-3F22B730CFE3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II. CAMPAIGN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BEB321A-5C6C-7400-DF59-C78C1BAC2B8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33BF53-4FFD-95DE-AAE8-9B36DD3901B0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핵심 상품은
부모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4.0 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맘스클래스입니다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B6DB5A-44F0-CBDA-5756-DBF98F26BDCD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전문가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셀럽이 출연하는 월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1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회 라이브 부모교육을 브랜드와 함께 만듭니다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7E58E1-FD6E-57FF-19C8-B08A26042377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17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20EBD2-4C5F-086B-766A-DBA3E701321B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운영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KPI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는 목표치이며 회차별로 달라질 수 있습니다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983C276-8FAC-B165-943A-9DB23D750255}"/>
              </a:ext>
            </a:extLst>
          </p:cNvPr>
          <p:cNvSpPr/>
          <p:nvPr/>
        </p:nvSpPr>
        <p:spPr>
          <a:xfrm>
            <a:off x="457200" y="2185416"/>
            <a:ext cx="2686050" cy="10668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318BBCB-E460-5813-E446-9FB1A8ACDF25}"/>
              </a:ext>
            </a:extLst>
          </p:cNvPr>
          <p:cNvSpPr/>
          <p:nvPr/>
        </p:nvSpPr>
        <p:spPr>
          <a:xfrm>
            <a:off x="457200" y="2185416"/>
            <a:ext cx="38100" cy="10668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6ECB30-70C7-BD65-8554-AC9693B110DD}"/>
              </a:ext>
            </a:extLst>
          </p:cNvPr>
          <p:cNvSpPr txBox="1"/>
          <p:nvPr/>
        </p:nvSpPr>
        <p:spPr>
          <a:xfrm>
            <a:off x="660400" y="23505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2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12</a:t>
            </a:r>
            <a:r>
              <a:rPr lang="ko-KR" altLang="en-US" sz="11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편</a:t>
            </a:r>
            <a:r>
              <a:rPr lang="en-US" altLang="ko-KR" sz="11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+</a:t>
            </a:r>
            <a:endParaRPr lang="ko-KR" altLang="en-US" sz="1100">
              <a:solidFill>
                <a:srgbClr val="1456F0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AAD44C8-060D-4BEC-4327-A0BE46FAF275}"/>
              </a:ext>
            </a:extLst>
          </p:cNvPr>
          <p:cNvSpPr txBox="1"/>
          <p:nvPr/>
        </p:nvSpPr>
        <p:spPr>
          <a:xfrm>
            <a:off x="660400" y="29474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연간 특별기획 영상콘텐츠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670BEE54-D5D9-A2E7-F430-9AB65CF0D0AB}"/>
              </a:ext>
            </a:extLst>
          </p:cNvPr>
          <p:cNvSpPr/>
          <p:nvPr/>
        </p:nvSpPr>
        <p:spPr>
          <a:xfrm>
            <a:off x="3321050" y="2185416"/>
            <a:ext cx="2686050" cy="10668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0BE3BBC-FF5C-2E0A-1A02-8DACBEC6EEAD}"/>
              </a:ext>
            </a:extLst>
          </p:cNvPr>
          <p:cNvSpPr/>
          <p:nvPr/>
        </p:nvSpPr>
        <p:spPr>
          <a:xfrm>
            <a:off x="3321050" y="2185416"/>
            <a:ext cx="38100" cy="10668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9BBB649-4C7A-5B10-283D-D4EC7A29806A}"/>
              </a:ext>
            </a:extLst>
          </p:cNvPr>
          <p:cNvSpPr txBox="1"/>
          <p:nvPr/>
        </p:nvSpPr>
        <p:spPr>
          <a:xfrm>
            <a:off x="3524250" y="23505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2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1,000</a:t>
            </a:r>
            <a:r>
              <a:rPr lang="ko-KR" altLang="en-US" sz="11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명</a:t>
            </a:r>
            <a:r>
              <a:rPr lang="en-US" altLang="ko-KR" sz="11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+</a:t>
            </a:r>
            <a:endParaRPr lang="ko-KR" altLang="en-US" sz="1100">
              <a:solidFill>
                <a:srgbClr val="1456F0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D10D26B-A280-9EE0-BEC1-A3977318140E}"/>
              </a:ext>
            </a:extLst>
          </p:cNvPr>
          <p:cNvSpPr txBox="1"/>
          <p:nvPr/>
        </p:nvSpPr>
        <p:spPr>
          <a:xfrm>
            <a:off x="3524250" y="29474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회차별 사전신청자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F147B39-A189-C086-ABD8-ACE0406B68B0}"/>
              </a:ext>
            </a:extLst>
          </p:cNvPr>
          <p:cNvSpPr/>
          <p:nvPr/>
        </p:nvSpPr>
        <p:spPr>
          <a:xfrm>
            <a:off x="6184900" y="2185416"/>
            <a:ext cx="2686050" cy="10668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257EF3B-EE15-3CFF-D7CF-C7CD71344194}"/>
              </a:ext>
            </a:extLst>
          </p:cNvPr>
          <p:cNvSpPr/>
          <p:nvPr/>
        </p:nvSpPr>
        <p:spPr>
          <a:xfrm>
            <a:off x="6184900" y="2185416"/>
            <a:ext cx="38100" cy="10668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0DA5590-4B25-91A7-62DC-D1101EBC7C38}"/>
              </a:ext>
            </a:extLst>
          </p:cNvPr>
          <p:cNvSpPr txBox="1"/>
          <p:nvPr/>
        </p:nvSpPr>
        <p:spPr>
          <a:xfrm>
            <a:off x="6388100" y="23505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2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500</a:t>
            </a:r>
            <a:r>
              <a:rPr lang="ko-KR" altLang="en-US" sz="11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명</a:t>
            </a:r>
            <a:r>
              <a:rPr lang="en-US" altLang="ko-KR" sz="11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+</a:t>
            </a:r>
            <a:endParaRPr lang="ko-KR" altLang="en-US" sz="1100">
              <a:solidFill>
                <a:srgbClr val="1456F0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D00FD4E-2DF1-867C-ABA0-52C8C397DBFC}"/>
              </a:ext>
            </a:extLst>
          </p:cNvPr>
          <p:cNvSpPr txBox="1"/>
          <p:nvPr/>
        </p:nvSpPr>
        <p:spPr>
          <a:xfrm>
            <a:off x="6388100" y="29474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라이브 동시 접속자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13276D0-E74F-CD3D-3523-BCD17FD70554}"/>
              </a:ext>
            </a:extLst>
          </p:cNvPr>
          <p:cNvSpPr/>
          <p:nvPr/>
        </p:nvSpPr>
        <p:spPr>
          <a:xfrm>
            <a:off x="9048750" y="2185416"/>
            <a:ext cx="2686050" cy="10668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B185FAC-029C-5A32-1A6F-92B5503CE99D}"/>
              </a:ext>
            </a:extLst>
          </p:cNvPr>
          <p:cNvSpPr/>
          <p:nvPr/>
        </p:nvSpPr>
        <p:spPr>
          <a:xfrm>
            <a:off x="9048750" y="2185416"/>
            <a:ext cx="38100" cy="10668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9A143E7-19D4-3026-D689-757DAC3D0C8A}"/>
              </a:ext>
            </a:extLst>
          </p:cNvPr>
          <p:cNvSpPr txBox="1"/>
          <p:nvPr/>
        </p:nvSpPr>
        <p:spPr>
          <a:xfrm>
            <a:off x="9251950" y="23505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22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10</a:t>
            </a:r>
            <a:r>
              <a:rPr lang="ko-KR" altLang="en-US" sz="11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  <a:r>
              <a:rPr lang="en-US" altLang="ko-KR" sz="11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+</a:t>
            </a:r>
            <a:endParaRPr lang="ko-KR" altLang="en-US" sz="1100">
              <a:solidFill>
                <a:srgbClr val="1456F0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52900DA-EE79-162C-2357-DF1AAEB03172}"/>
              </a:ext>
            </a:extLst>
          </p:cNvPr>
          <p:cNvSpPr txBox="1"/>
          <p:nvPr/>
        </p:nvSpPr>
        <p:spPr>
          <a:xfrm>
            <a:off x="9251950" y="2947416"/>
            <a:ext cx="230505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사후 숏폼 누적 조회 수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61375E6-13C1-F06E-B779-E7476FEECAF2}"/>
              </a:ext>
            </a:extLst>
          </p:cNvPr>
          <p:cNvSpPr/>
          <p:nvPr/>
        </p:nvSpPr>
        <p:spPr>
          <a:xfrm>
            <a:off x="457200" y="3430016"/>
            <a:ext cx="5334000" cy="482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D9D3FB4-44F6-6DC0-9EFB-52C71580F655}"/>
              </a:ext>
            </a:extLst>
          </p:cNvPr>
          <p:cNvSpPr/>
          <p:nvPr/>
        </p:nvSpPr>
        <p:spPr>
          <a:xfrm>
            <a:off x="457200" y="3430016"/>
            <a:ext cx="38100" cy="4826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7C021FC-252E-2035-6A8E-E000568F88F5}"/>
              </a:ext>
            </a:extLst>
          </p:cNvPr>
          <p:cNvSpPr txBox="1"/>
          <p:nvPr/>
        </p:nvSpPr>
        <p:spPr>
          <a:xfrm>
            <a:off x="660400" y="3569716"/>
            <a:ext cx="584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5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Part 1</a:t>
            </a:r>
            <a:endParaRPr lang="ko-KR" altLang="en-US" sz="950">
              <a:solidFill>
                <a:srgbClr val="1456F0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85552BD-AC47-6FED-276A-0C8AC7EC7771}"/>
              </a:ext>
            </a:extLst>
          </p:cNvPr>
          <p:cNvSpPr txBox="1"/>
          <p:nvPr/>
        </p:nvSpPr>
        <p:spPr>
          <a:xfrm>
            <a:off x="1320800" y="3480816"/>
            <a:ext cx="228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0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오프닝 </a:t>
            </a:r>
            <a:r>
              <a:rPr lang="en-US" altLang="ko-KR" sz="10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5</a:t>
            </a:r>
            <a:r>
              <a:rPr lang="ko-KR" altLang="en-US" sz="10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분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03FFBA9-E38D-A4BD-A110-0194193EE08C}"/>
              </a:ext>
            </a:extLst>
          </p:cNvPr>
          <p:cNvSpPr txBox="1"/>
          <p:nvPr/>
        </p:nvSpPr>
        <p:spPr>
          <a:xfrm>
            <a:off x="1320800" y="3684016"/>
            <a:ext cx="426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출연자와 패널 소개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기획 배경</a:t>
            </a: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A0CCDC3C-35C6-4935-4D46-B7CFFA3FFA45}"/>
              </a:ext>
            </a:extLst>
          </p:cNvPr>
          <p:cNvSpPr/>
          <p:nvPr/>
        </p:nvSpPr>
        <p:spPr>
          <a:xfrm>
            <a:off x="457200" y="3988816"/>
            <a:ext cx="5334000" cy="482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CC12C3A1-3887-3626-B638-2E29B8105D35}"/>
              </a:ext>
            </a:extLst>
          </p:cNvPr>
          <p:cNvSpPr/>
          <p:nvPr/>
        </p:nvSpPr>
        <p:spPr>
          <a:xfrm>
            <a:off x="457200" y="3988816"/>
            <a:ext cx="38100" cy="4826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A5C2513-A310-6D12-F380-475755D44EA8}"/>
              </a:ext>
            </a:extLst>
          </p:cNvPr>
          <p:cNvSpPr txBox="1"/>
          <p:nvPr/>
        </p:nvSpPr>
        <p:spPr>
          <a:xfrm>
            <a:off x="660400" y="4128516"/>
            <a:ext cx="584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5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Part 2</a:t>
            </a:r>
            <a:endParaRPr lang="ko-KR" altLang="en-US" sz="950">
              <a:solidFill>
                <a:srgbClr val="1456F0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E9AB286-4938-0D1E-77FA-B066982F64A8}"/>
              </a:ext>
            </a:extLst>
          </p:cNvPr>
          <p:cNvSpPr txBox="1"/>
          <p:nvPr/>
        </p:nvSpPr>
        <p:spPr>
          <a:xfrm>
            <a:off x="1320800" y="4039616"/>
            <a:ext cx="228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0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토크쇼 </a:t>
            </a:r>
            <a:r>
              <a:rPr lang="en-US" altLang="ko-KR" sz="10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20</a:t>
            </a:r>
            <a:r>
              <a:rPr lang="ko-KR" altLang="en-US" sz="10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분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53CADD2-3439-EDA9-5060-2277CE557B81}"/>
              </a:ext>
            </a:extLst>
          </p:cNvPr>
          <p:cNvSpPr txBox="1"/>
          <p:nvPr/>
        </p:nvSpPr>
        <p:spPr>
          <a:xfrm>
            <a:off x="1320800" y="4242816"/>
            <a:ext cx="426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전문가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셀럽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크리에이터가 오늘의 이슈를 다룹니다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3CEBC29B-D3F1-D8DA-ED4B-F70BE18388C4}"/>
              </a:ext>
            </a:extLst>
          </p:cNvPr>
          <p:cNvSpPr/>
          <p:nvPr/>
        </p:nvSpPr>
        <p:spPr>
          <a:xfrm>
            <a:off x="457200" y="4547616"/>
            <a:ext cx="5334000" cy="482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E24B18FF-4C6B-6856-03AC-3670449D3814}"/>
              </a:ext>
            </a:extLst>
          </p:cNvPr>
          <p:cNvSpPr/>
          <p:nvPr/>
        </p:nvSpPr>
        <p:spPr>
          <a:xfrm>
            <a:off x="457200" y="4547616"/>
            <a:ext cx="38100" cy="4826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C387958-121F-5BDD-FA17-AAE33932F938}"/>
              </a:ext>
            </a:extLst>
          </p:cNvPr>
          <p:cNvSpPr txBox="1"/>
          <p:nvPr/>
        </p:nvSpPr>
        <p:spPr>
          <a:xfrm>
            <a:off x="660400" y="4687316"/>
            <a:ext cx="584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5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Part 3</a:t>
            </a:r>
            <a:endParaRPr lang="ko-KR" altLang="en-US" sz="950">
              <a:solidFill>
                <a:srgbClr val="1456F0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22F8232-F5DB-2377-8420-80183F36BE78}"/>
              </a:ext>
            </a:extLst>
          </p:cNvPr>
          <p:cNvSpPr txBox="1"/>
          <p:nvPr/>
        </p:nvSpPr>
        <p:spPr>
          <a:xfrm>
            <a:off x="1320800" y="4598416"/>
            <a:ext cx="228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10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Q&amp;A · 15</a:t>
            </a:r>
            <a:r>
              <a:rPr lang="ko-KR" altLang="en-US" sz="10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분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58ADBC6-F0B5-FB99-F056-91EA1B52486F}"/>
              </a:ext>
            </a:extLst>
          </p:cNvPr>
          <p:cNvSpPr txBox="1"/>
          <p:nvPr/>
        </p:nvSpPr>
        <p:spPr>
          <a:xfrm>
            <a:off x="1320800" y="4801616"/>
            <a:ext cx="426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현장 패널 질의응답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실시간 시청자 질문</a:t>
            </a: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B67B4E4C-DACD-C4D3-DE04-9FC06DB324E6}"/>
              </a:ext>
            </a:extLst>
          </p:cNvPr>
          <p:cNvSpPr/>
          <p:nvPr/>
        </p:nvSpPr>
        <p:spPr>
          <a:xfrm>
            <a:off x="457200" y="5106416"/>
            <a:ext cx="5334000" cy="482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798EB43D-B18D-5FB2-D103-945CFE631D8C}"/>
              </a:ext>
            </a:extLst>
          </p:cNvPr>
          <p:cNvSpPr/>
          <p:nvPr/>
        </p:nvSpPr>
        <p:spPr>
          <a:xfrm>
            <a:off x="457200" y="5106416"/>
            <a:ext cx="38100" cy="4826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4FF898D-3755-DB07-596D-DA2F9AD198C6}"/>
              </a:ext>
            </a:extLst>
          </p:cNvPr>
          <p:cNvSpPr txBox="1"/>
          <p:nvPr/>
        </p:nvSpPr>
        <p:spPr>
          <a:xfrm>
            <a:off x="660400" y="5246116"/>
            <a:ext cx="584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5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Part 4</a:t>
            </a:r>
            <a:endParaRPr lang="ko-KR" altLang="en-US" sz="950">
              <a:solidFill>
                <a:srgbClr val="1456F0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9E1706F-CF19-3D6E-4087-8454F54DDA1B}"/>
              </a:ext>
            </a:extLst>
          </p:cNvPr>
          <p:cNvSpPr txBox="1"/>
          <p:nvPr/>
        </p:nvSpPr>
        <p:spPr>
          <a:xfrm>
            <a:off x="1320800" y="5157216"/>
            <a:ext cx="228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0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확산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C10962A-63E9-2215-2005-BFEC2F70ED5C}"/>
              </a:ext>
            </a:extLst>
          </p:cNvPr>
          <p:cNvSpPr txBox="1"/>
          <p:nvPr/>
        </p:nvSpPr>
        <p:spPr>
          <a:xfrm>
            <a:off x="1320800" y="5360416"/>
            <a:ext cx="426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본편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숏폼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보도자료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·SNS 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채널로 재편집 확산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0DCE40A5-1F7F-CE03-FE61-B6B02A57E62B}"/>
              </a:ext>
            </a:extLst>
          </p:cNvPr>
          <p:cNvSpPr/>
          <p:nvPr/>
        </p:nvSpPr>
        <p:spPr>
          <a:xfrm>
            <a:off x="457200" y="5690616"/>
            <a:ext cx="5334000" cy="5334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9CCCC41-218C-A167-C0EA-94CE78551C50}"/>
              </a:ext>
            </a:extLst>
          </p:cNvPr>
          <p:cNvSpPr txBox="1"/>
          <p:nvPr/>
        </p:nvSpPr>
        <p:spPr>
          <a:xfrm>
            <a:off x="660400" y="5843016"/>
            <a:ext cx="4927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메인스폰서 브랜디드 콘텐츠 회당 </a:t>
            </a: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2,000</a:t>
            </a: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 </a:t>
            </a: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(VAT </a:t>
            </a: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별도</a:t>
            </a: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)</a:t>
            </a:r>
            <a:endParaRPr lang="ko-KR" altLang="en-US" sz="1100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1F9CF92F-411A-194F-8DF5-E73491117861}"/>
              </a:ext>
            </a:extLst>
          </p:cNvPr>
          <p:cNvSpPr/>
          <p:nvPr/>
        </p:nvSpPr>
        <p:spPr>
          <a:xfrm>
            <a:off x="6045200" y="3430016"/>
            <a:ext cx="2768600" cy="13406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AA8DE8AD-FD86-A7FD-85C6-EC63B1A4DC0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224" y="3531616"/>
            <a:ext cx="976552" cy="985012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id="{BCD1E00A-9E6E-9D26-34F9-5397CF9ACA43}"/>
              </a:ext>
            </a:extLst>
          </p:cNvPr>
          <p:cNvSpPr/>
          <p:nvPr/>
        </p:nvSpPr>
        <p:spPr>
          <a:xfrm>
            <a:off x="8966200" y="3430016"/>
            <a:ext cx="2768600" cy="13406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3" name="그림 52">
            <a:extLst>
              <a:ext uri="{FF2B5EF4-FFF2-40B4-BE49-F238E27FC236}">
                <a16:creationId xmlns:a16="http://schemas.microsoft.com/office/drawing/2014/main" id="{DD5AD1B8-0E5F-CD3C-8FF1-FD251A7E2C6B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994" y="3531616"/>
            <a:ext cx="985012" cy="985012"/>
          </a:xfrm>
          <a:prstGeom prst="rect">
            <a:avLst/>
          </a:prstGeom>
        </p:spPr>
      </p:pic>
      <p:sp>
        <p:nvSpPr>
          <p:cNvPr id="54" name="직사각형 53">
            <a:extLst>
              <a:ext uri="{FF2B5EF4-FFF2-40B4-BE49-F238E27FC236}">
                <a16:creationId xmlns:a16="http://schemas.microsoft.com/office/drawing/2014/main" id="{E7E24DA0-DCA3-597A-1DC2-09B694A4ECE7}"/>
              </a:ext>
            </a:extLst>
          </p:cNvPr>
          <p:cNvSpPr/>
          <p:nvPr/>
        </p:nvSpPr>
        <p:spPr>
          <a:xfrm>
            <a:off x="6045200" y="4923028"/>
            <a:ext cx="2768600" cy="13406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6" name="그림 55">
            <a:extLst>
              <a:ext uri="{FF2B5EF4-FFF2-40B4-BE49-F238E27FC236}">
                <a16:creationId xmlns:a16="http://schemas.microsoft.com/office/drawing/2014/main" id="{9DBFC4DB-1EC8-F017-5251-98E6137F377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123" y="5024628"/>
            <a:ext cx="992753" cy="985012"/>
          </a:xfrm>
          <a:prstGeom prst="rect">
            <a:avLst/>
          </a:prstGeom>
        </p:spPr>
      </p:pic>
      <p:sp>
        <p:nvSpPr>
          <p:cNvPr id="57" name="직사각형 56">
            <a:extLst>
              <a:ext uri="{FF2B5EF4-FFF2-40B4-BE49-F238E27FC236}">
                <a16:creationId xmlns:a16="http://schemas.microsoft.com/office/drawing/2014/main" id="{BA9B0EB7-9F4E-55E0-DF5C-9F17E31D3A49}"/>
              </a:ext>
            </a:extLst>
          </p:cNvPr>
          <p:cNvSpPr/>
          <p:nvPr/>
        </p:nvSpPr>
        <p:spPr>
          <a:xfrm>
            <a:off x="8966200" y="4923028"/>
            <a:ext cx="2768600" cy="13406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9" name="그림 58">
            <a:extLst>
              <a:ext uri="{FF2B5EF4-FFF2-40B4-BE49-F238E27FC236}">
                <a16:creationId xmlns:a16="http://schemas.microsoft.com/office/drawing/2014/main" id="{CF7363A0-7ABE-9A87-BD0C-7806F465A5F6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165" y="5024628"/>
            <a:ext cx="996669" cy="985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4648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BE0B76F-35FD-E4CC-CA13-FE9CD0ABBAD7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3C4CA9-B25E-B190-5BBC-DCD18225DBE1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II. CAMPAIGN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409B22B-C56C-9D5C-6F4F-03CE7D770E9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A5D3AE8-641A-42F3-F243-58662B49FB76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한 번 만든 방송이
숏폼으로 다시 퍼집니다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0E53EE-98A3-3C5D-C8E2-36B3456374CC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롱폼과 숏폼을 함께 만들어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2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차 바이럴까지 설계합니다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3379A8-7E92-2ACD-A901-16D8411CD042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18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8805A0-DB34-0E06-9853-0078D54931D5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운영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714686E-4902-3547-3FB8-FDFF72402FFD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매회 방송 클립을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편 이상 만들어 채널마다 다시 올립니다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93751F5-8963-1995-9945-B99377C00FC8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C0A0FD-9703-B620-933F-4D1C101D32A9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롱폼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숏폼 영상콘텐츠 제작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66E458A-557C-F89C-7B25-4C6A8FC1D879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942285-5AE1-513C-7403-F023BD5D6453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인지도 높은 전문가 섭외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인플루언서 협업 채널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C94BC62-E00C-C62F-6EB8-01A6A10AB11C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6E40C77-D9A0-E74E-20DD-860569914567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쇼츠 인기콘텐츠로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차 바이럴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6286DBBE-9D66-5A14-9DC4-CB719F165B9E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D99FB3-6B7A-97E4-383B-ADE674AD3AA8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매회 방송 내용을 기획기사로 보도해 포털 검색 노출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EDF80CC-77D2-7710-C9C8-3338EBF9C27F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FE7605D-4D23-0928-BABC-17AE9A22861F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누적 조회 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1,000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달성 시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CPV 2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원 수준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414DF59-01E2-9062-D89F-7B36868A0A3B}"/>
              </a:ext>
            </a:extLst>
          </p:cNvPr>
          <p:cNvSpPr/>
          <p:nvPr/>
        </p:nvSpPr>
        <p:spPr>
          <a:xfrm>
            <a:off x="5816600" y="2185416"/>
            <a:ext cx="5918200" cy="407822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AE9F42FC-88B5-C78F-0633-AD1FF6F3D37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2301302"/>
            <a:ext cx="5715000" cy="351625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4E1F94F-F938-1DF3-AAFC-1A2FB753FD4C}"/>
              </a:ext>
            </a:extLst>
          </p:cNvPr>
          <p:cNvSpPr txBox="1"/>
          <p:nvPr/>
        </p:nvSpPr>
        <p:spPr>
          <a:xfrm>
            <a:off x="5918200" y="5984240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숏폼 확산 사례</a:t>
            </a:r>
          </a:p>
        </p:txBody>
      </p:sp>
    </p:spTree>
    <p:extLst>
      <p:ext uri="{BB962C8B-B14F-4D97-AF65-F5344CB8AC3E}">
        <p14:creationId xmlns:p14="http://schemas.microsoft.com/office/powerpoint/2010/main" val="14917757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AF88BC1-DE1C-2CF9-D981-319D1D22E05F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FD1EE0-04A8-4EA8-2132-FF7790475947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II. CAMPAIGN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8C6AFD0-668D-38BC-2B82-DF6101F6774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71E019-1BEB-E98D-D641-D951B8FBCF3F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부모가 이미 믿는 사람이
브랜드 옆에 섭니다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6E7E61-D6FA-0E4F-47D9-A38080BF7271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아동발달 전문가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전문의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교수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유튜버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셀럽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크리에이터가 출연합니다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BB6932-C849-5E12-8780-750F09C4596B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19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C6F287-3CA6-B775-D739-4526540DC51C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채널 구독자 수는 섭외 시점 기준이며 변동됩니다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0B99855-1186-5FFE-67ED-E4F996266833}"/>
              </a:ext>
            </a:extLst>
          </p:cNvPr>
          <p:cNvSpPr/>
          <p:nvPr/>
        </p:nvSpPr>
        <p:spPr>
          <a:xfrm>
            <a:off x="457200" y="2248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095413-714D-223F-8CA0-942C7A734690}"/>
              </a:ext>
            </a:extLst>
          </p:cNvPr>
          <p:cNvSpPr txBox="1"/>
          <p:nvPr/>
        </p:nvSpPr>
        <p:spPr>
          <a:xfrm>
            <a:off x="596900" y="2185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하정훈 원장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하정훈 소아청소년과 의원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구독자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51.9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812E572-7575-8DE5-CAB3-9AC6D2A4846D}"/>
              </a:ext>
            </a:extLst>
          </p:cNvPr>
          <p:cNvSpPr/>
          <p:nvPr/>
        </p:nvSpPr>
        <p:spPr>
          <a:xfrm>
            <a:off x="457200" y="2629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771E59-C445-02F8-5C53-7F1FF5E1401E}"/>
              </a:ext>
            </a:extLst>
          </p:cNvPr>
          <p:cNvSpPr txBox="1"/>
          <p:nvPr/>
        </p:nvSpPr>
        <p:spPr>
          <a:xfrm>
            <a:off x="596900" y="2566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「삐뽀삐뽀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119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소아과」 「삐뽀삐뽀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119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이유식」 저자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17277A8-A6AA-6A4F-547D-35443E481AC1}"/>
              </a:ext>
            </a:extLst>
          </p:cNvPr>
          <p:cNvSpPr/>
          <p:nvPr/>
        </p:nvSpPr>
        <p:spPr>
          <a:xfrm>
            <a:off x="457200" y="3010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9141FA-FE3B-F5E7-1977-D606F2A27BDA}"/>
              </a:ext>
            </a:extLst>
          </p:cNvPr>
          <p:cNvSpPr txBox="1"/>
          <p:nvPr/>
        </p:nvSpPr>
        <p:spPr>
          <a:xfrm>
            <a:off x="596900" y="2947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조선미 박사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아주대 의과대학 정신건강의학과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구독자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5.4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92EBF63D-E9F6-8BB8-8E4A-1A5DE3037F6E}"/>
              </a:ext>
            </a:extLst>
          </p:cNvPr>
          <p:cNvSpPr/>
          <p:nvPr/>
        </p:nvSpPr>
        <p:spPr>
          <a:xfrm>
            <a:off x="457200" y="3391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B5F1033-82A5-902E-ECF9-E4966DE78EA9}"/>
              </a:ext>
            </a:extLst>
          </p:cNvPr>
          <p:cNvSpPr txBox="1"/>
          <p:nvPr/>
        </p:nvSpPr>
        <p:spPr>
          <a:xfrm>
            <a:off x="596900" y="3328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EBS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60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분 부모」 「육아학교」 「유 퀴즈」 외 다수 출연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6097F78-C847-21DD-F0C7-5B55A1D337A1}"/>
              </a:ext>
            </a:extLst>
          </p:cNvPr>
          <p:cNvSpPr/>
          <p:nvPr/>
        </p:nvSpPr>
        <p:spPr>
          <a:xfrm>
            <a:off x="457200" y="3772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AE03105-D264-E8BC-A5F1-45DC2571AEAF}"/>
              </a:ext>
            </a:extLst>
          </p:cNvPr>
          <p:cNvSpPr txBox="1"/>
          <p:nvPr/>
        </p:nvSpPr>
        <p:spPr>
          <a:xfrm>
            <a:off x="596900" y="3709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김창옥 대표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김창옥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TV,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구독자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156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3087D26-E6BF-BC47-CD51-4FF620E40A63}"/>
              </a:ext>
            </a:extLst>
          </p:cNvPr>
          <p:cNvSpPr/>
          <p:nvPr/>
        </p:nvSpPr>
        <p:spPr>
          <a:xfrm>
            <a:off x="457200" y="4153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475D9F9-579E-C08F-80D3-30E940AB1D45}"/>
              </a:ext>
            </a:extLst>
          </p:cNvPr>
          <p:cNvSpPr txBox="1"/>
          <p:nvPr/>
        </p:nvSpPr>
        <p:spPr>
          <a:xfrm>
            <a:off x="596900" y="4090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종지부부 구독자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57.9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마루 구독자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13.5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CCA6A64-7DDB-AA61-7E7F-FD9B89A71350}"/>
              </a:ext>
            </a:extLst>
          </p:cNvPr>
          <p:cNvSpPr/>
          <p:nvPr/>
        </p:nvSpPr>
        <p:spPr>
          <a:xfrm>
            <a:off x="457200" y="45349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814305D-8FE8-57E3-13A4-CC41A54B59B6}"/>
              </a:ext>
            </a:extLst>
          </p:cNvPr>
          <p:cNvSpPr txBox="1"/>
          <p:nvPr/>
        </p:nvSpPr>
        <p:spPr>
          <a:xfrm>
            <a:off x="596900" y="44714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인스타그램 인플루언서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 파워블로거 패널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907059D-3CF2-F35F-E21A-2A1EBBF6EC6F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08087C99-43B0-21EA-6308-D63119104E1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771" y="2287016"/>
            <a:ext cx="1166559" cy="1607312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CD63DD11-2D89-2E4C-0387-1393CD2E58EC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F93CFC11-5021-4496-607E-267B9B749F98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564" y="2287016"/>
            <a:ext cx="1211572" cy="1607312"/>
          </a:xfrm>
          <a:prstGeom prst="rect">
            <a:avLst/>
          </a:prstGeom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22E877A0-575C-3E3A-9A2F-6B541FDDF3AD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CE9D1647-B818-4D52-290C-B87FDC6C9285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725" y="4402328"/>
            <a:ext cx="1172650" cy="1607312"/>
          </a:xfrm>
          <a:prstGeom prst="rect">
            <a:avLst/>
          </a:prstGeom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A606E3E1-28AD-3B12-78C0-D94F2C46DC2E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2C223214-DF72-B7DE-6AB3-CE3BF4EC369B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592" y="4402328"/>
            <a:ext cx="1167516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5530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6014987-9A0F-3636-F39B-C6140C68227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E2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BA0E88C-CE5C-234A-865A-63D09500BCB2}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0BAA50-779A-A9C5-D309-1C70341AC067}"/>
              </a:ext>
            </a:extLst>
          </p:cNvPr>
          <p:cNvSpPr txBox="1"/>
          <p:nvPr/>
        </p:nvSpPr>
        <p:spPr>
          <a:xfrm>
            <a:off x="457200" y="762000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1000">
                <a:solidFill>
                  <a:srgbClr val="7896BE"/>
                </a:solidFill>
                <a:latin typeface="Freesentation 6 SemiBold" pitchFamily="2" charset="-127"/>
                <a:ea typeface="Freesentation 6 SemiBold" pitchFamily="2" charset="-127"/>
              </a:rPr>
              <a:t>III</a:t>
            </a:r>
            <a:endParaRPr lang="ko-KR" altLang="en-US" sz="1000">
              <a:solidFill>
                <a:srgbClr val="7896BE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AAF5BE5-8ACC-D5F0-C3CD-95FDFA53C11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711200"/>
            <a:ext cx="647700" cy="2146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43B594-B6F7-5A60-86E0-1CC0B6306EA1}"/>
              </a:ext>
            </a:extLst>
          </p:cNvPr>
          <p:cNvSpPr txBox="1"/>
          <p:nvPr/>
        </p:nvSpPr>
        <p:spPr>
          <a:xfrm>
            <a:off x="457200" y="2946400"/>
            <a:ext cx="990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en-US" altLang="ko-KR" sz="3800" spc="-12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INTEGRATED MEDIA PLATFORM</a:t>
            </a:r>
            <a:endParaRPr lang="ko-KR" altLang="en-US" sz="3800" spc="-120">
              <a:solidFill>
                <a:srgbClr val="FFFF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DF11211-F0D7-5AA7-12FB-5BE60A2E388F}"/>
              </a:ext>
            </a:extLst>
          </p:cNvPr>
          <p:cNvSpPr/>
          <p:nvPr/>
        </p:nvSpPr>
        <p:spPr>
          <a:xfrm>
            <a:off x="457200" y="3886200"/>
            <a:ext cx="558800" cy="3810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038FD7-240F-DA53-1D59-A5231ACE33C7}"/>
              </a:ext>
            </a:extLst>
          </p:cNvPr>
          <p:cNvSpPr txBox="1"/>
          <p:nvPr/>
        </p:nvSpPr>
        <p:spPr>
          <a:xfrm>
            <a:off x="457200" y="4140200"/>
            <a:ext cx="965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5000"/>
              </a:lnSpc>
            </a:pP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알리기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써보게 하기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팔기까지 열 개의 상품을 조합해 씁니다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300">
              <a:solidFill>
                <a:srgbClr val="A8B6C8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C8771D-ACE4-0A0D-BFAA-C001846FBA7E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788494"/>
                </a:solidFill>
                <a:latin typeface="Freesentation 5 Medium" pitchFamily="2" charset="-127"/>
                <a:ea typeface="Freesentation 5 Medium" pitchFamily="2" charset="-127"/>
              </a:rPr>
              <a:t>20</a:t>
            </a:r>
            <a:endParaRPr lang="ko-KR" altLang="en-US" sz="800">
              <a:solidFill>
                <a:srgbClr val="788494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50250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B9451AA-74F8-0C8C-E70B-A4E810437B56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56512F-E918-0E66-FB56-79C3ADA096FF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39F5B9B-AB24-46E8-3800-4B0A10DDDAB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05D0A8-46AC-826F-C16E-2BB92DD60A24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목적에 맞춰
열 개 상품을 조합합니다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EC07F4-8967-3FDF-84B3-D162BFFF6A9D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인지도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신뢰도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전환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판매 중 무엇이 급한지에 따라 조합이 달라집니다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222C7E-9C0A-A4FF-BAD1-79B0865E41F4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21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6CD846-C094-EC7D-CD29-64B4ABA77738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내부 집계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(2026. 7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).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매체 지표는 자사 측정치이며 제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 검증 수치가 아닙니다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2AE14CE-3D2E-9514-6CE7-CC7D6843E463}"/>
              </a:ext>
            </a:extLst>
          </p:cNvPr>
          <p:cNvSpPr/>
          <p:nvPr/>
        </p:nvSpPr>
        <p:spPr>
          <a:xfrm>
            <a:off x="457200" y="2185416"/>
            <a:ext cx="213360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EF50695-10C2-7622-EC08-95A2A0429BF1}"/>
              </a:ext>
            </a:extLst>
          </p:cNvPr>
          <p:cNvSpPr/>
          <p:nvPr/>
        </p:nvSpPr>
        <p:spPr>
          <a:xfrm>
            <a:off x="457200" y="2185416"/>
            <a:ext cx="21336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D8FF486-E3BD-C5DC-6190-21CC589D5491}"/>
              </a:ext>
            </a:extLst>
          </p:cNvPr>
          <p:cNvSpPr txBox="1"/>
          <p:nvPr/>
        </p:nvSpPr>
        <p:spPr>
          <a:xfrm>
            <a:off x="660400" y="2388616"/>
            <a:ext cx="50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60A5FA"/>
                </a:solidFill>
                <a:latin typeface="Freesentation 7 Bold" pitchFamily="2" charset="-127"/>
                <a:ea typeface="Freesentation 7 Bold" pitchFamily="2" charset="-127"/>
              </a:rPr>
              <a:t>01</a:t>
            </a:r>
            <a:endParaRPr lang="ko-KR" altLang="en-US" sz="900">
              <a:solidFill>
                <a:srgbClr val="60A5FA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2A194B-7E27-1187-AD41-C67AFB649CCA}"/>
              </a:ext>
            </a:extLst>
          </p:cNvPr>
          <p:cNvSpPr txBox="1"/>
          <p:nvPr/>
        </p:nvSpPr>
        <p:spPr>
          <a:xfrm>
            <a:off x="660400" y="2642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PUSH </a:t>
            </a: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마케팅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F10331-4B7F-8180-7A6B-B7DC84EBBF47}"/>
              </a:ext>
            </a:extLst>
          </p:cNvPr>
          <p:cNvSpPr txBox="1"/>
          <p:nvPr/>
        </p:nvSpPr>
        <p:spPr>
          <a:xfrm>
            <a:off x="660400" y="3023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알림톡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·LMS·MMS</a:t>
            </a:r>
            <a:endParaRPr lang="ko-KR" altLang="en-US" sz="850">
              <a:solidFill>
                <a:srgbClr val="45515E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BB702B1-FD26-D0A0-EEC0-F2437A2950DF}"/>
              </a:ext>
            </a:extLst>
          </p:cNvPr>
          <p:cNvSpPr/>
          <p:nvPr/>
        </p:nvSpPr>
        <p:spPr>
          <a:xfrm>
            <a:off x="2743200" y="2185416"/>
            <a:ext cx="213360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E8DFD1AD-56CB-37A8-24E3-3A648606BA43}"/>
              </a:ext>
            </a:extLst>
          </p:cNvPr>
          <p:cNvSpPr/>
          <p:nvPr/>
        </p:nvSpPr>
        <p:spPr>
          <a:xfrm>
            <a:off x="2743200" y="2185416"/>
            <a:ext cx="21336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6C2A4F-B11C-B721-9B12-605C3517EC88}"/>
              </a:ext>
            </a:extLst>
          </p:cNvPr>
          <p:cNvSpPr txBox="1"/>
          <p:nvPr/>
        </p:nvSpPr>
        <p:spPr>
          <a:xfrm>
            <a:off x="2946400" y="2388616"/>
            <a:ext cx="50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60A5FA"/>
                </a:solidFill>
                <a:latin typeface="Freesentation 7 Bold" pitchFamily="2" charset="-127"/>
                <a:ea typeface="Freesentation 7 Bold" pitchFamily="2" charset="-127"/>
              </a:rPr>
              <a:t>02</a:t>
            </a:r>
            <a:endParaRPr lang="ko-KR" altLang="en-US" sz="900">
              <a:solidFill>
                <a:srgbClr val="60A5FA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940E87D-A732-15B4-A5C2-BFBAB91BB78C}"/>
              </a:ext>
            </a:extLst>
          </p:cNvPr>
          <p:cNvSpPr txBox="1"/>
          <p:nvPr/>
        </p:nvSpPr>
        <p:spPr>
          <a:xfrm>
            <a:off x="2946400" y="2642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체험단 </a:t>
            </a: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샘플링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01ECA98-980C-631D-F60D-7A51B1415F23}"/>
              </a:ext>
            </a:extLst>
          </p:cNvPr>
          <p:cNvSpPr txBox="1"/>
          <p:nvPr/>
        </p:nvSpPr>
        <p:spPr>
          <a:xfrm>
            <a:off x="2946400" y="3023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해피박스 월 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500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명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7C96E95-C624-2191-A7DA-8256A185EF52}"/>
              </a:ext>
            </a:extLst>
          </p:cNvPr>
          <p:cNvSpPr/>
          <p:nvPr/>
        </p:nvSpPr>
        <p:spPr>
          <a:xfrm>
            <a:off x="5029200" y="2185416"/>
            <a:ext cx="213360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1802E85-D8D1-EA9F-0DD8-8EE41D214161}"/>
              </a:ext>
            </a:extLst>
          </p:cNvPr>
          <p:cNvSpPr/>
          <p:nvPr/>
        </p:nvSpPr>
        <p:spPr>
          <a:xfrm>
            <a:off x="5029200" y="2185416"/>
            <a:ext cx="21336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9C339E2-2EAC-E291-218E-FE63268EB359}"/>
              </a:ext>
            </a:extLst>
          </p:cNvPr>
          <p:cNvSpPr txBox="1"/>
          <p:nvPr/>
        </p:nvSpPr>
        <p:spPr>
          <a:xfrm>
            <a:off x="5232400" y="2388616"/>
            <a:ext cx="50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60A5FA"/>
                </a:solidFill>
                <a:latin typeface="Freesentation 7 Bold" pitchFamily="2" charset="-127"/>
                <a:ea typeface="Freesentation 7 Bold" pitchFamily="2" charset="-127"/>
              </a:rPr>
              <a:t>03</a:t>
            </a:r>
            <a:endParaRPr lang="ko-KR" altLang="en-US" sz="900">
              <a:solidFill>
                <a:srgbClr val="60A5FA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5E07EBE-0C1D-A249-C4EB-F0E4831DBC7E}"/>
              </a:ext>
            </a:extLst>
          </p:cNvPr>
          <p:cNvSpPr txBox="1"/>
          <p:nvPr/>
        </p:nvSpPr>
        <p:spPr>
          <a:xfrm>
            <a:off x="5232400" y="2642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기획기사 </a:t>
            </a: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카드뉴스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9091AB3-5CEC-DB8A-2B38-30BE06DAD625}"/>
              </a:ext>
            </a:extLst>
          </p:cNvPr>
          <p:cNvSpPr txBox="1"/>
          <p:nvPr/>
        </p:nvSpPr>
        <p:spPr>
          <a:xfrm>
            <a:off x="5232400" y="3023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기자 취재 콘텐츠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E03F6BF6-1F48-9F10-9023-DF3050CE6D45}"/>
              </a:ext>
            </a:extLst>
          </p:cNvPr>
          <p:cNvSpPr/>
          <p:nvPr/>
        </p:nvSpPr>
        <p:spPr>
          <a:xfrm>
            <a:off x="7315200" y="2185416"/>
            <a:ext cx="213360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EAA59364-FDAD-AE3A-8183-32D509CB87D6}"/>
              </a:ext>
            </a:extLst>
          </p:cNvPr>
          <p:cNvSpPr/>
          <p:nvPr/>
        </p:nvSpPr>
        <p:spPr>
          <a:xfrm>
            <a:off x="7315200" y="2185416"/>
            <a:ext cx="21336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00A545B-0BE3-31DA-9D9F-3173476A6EAF}"/>
              </a:ext>
            </a:extLst>
          </p:cNvPr>
          <p:cNvSpPr txBox="1"/>
          <p:nvPr/>
        </p:nvSpPr>
        <p:spPr>
          <a:xfrm>
            <a:off x="7518400" y="2388616"/>
            <a:ext cx="50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60A5FA"/>
                </a:solidFill>
                <a:latin typeface="Freesentation 7 Bold" pitchFamily="2" charset="-127"/>
                <a:ea typeface="Freesentation 7 Bold" pitchFamily="2" charset="-127"/>
              </a:rPr>
              <a:t>04</a:t>
            </a:r>
            <a:endParaRPr lang="ko-KR" altLang="en-US" sz="900">
              <a:solidFill>
                <a:srgbClr val="60A5FA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484D0D8-7AE2-EC90-0AAE-ED4A4045049F}"/>
              </a:ext>
            </a:extLst>
          </p:cNvPr>
          <p:cNvSpPr txBox="1"/>
          <p:nvPr/>
        </p:nvSpPr>
        <p:spPr>
          <a:xfrm>
            <a:off x="7518400" y="2642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칼럼연재 </a:t>
            </a: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특별기고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80C0A78-5ACB-1937-22CA-2EADC075D9EA}"/>
              </a:ext>
            </a:extLst>
          </p:cNvPr>
          <p:cNvSpPr txBox="1"/>
          <p:nvPr/>
        </p:nvSpPr>
        <p:spPr>
          <a:xfrm>
            <a:off x="7518400" y="3023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전문성 노출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E0A36CBE-9C6A-B112-BD00-FCB51BBF626C}"/>
              </a:ext>
            </a:extLst>
          </p:cNvPr>
          <p:cNvSpPr/>
          <p:nvPr/>
        </p:nvSpPr>
        <p:spPr>
          <a:xfrm>
            <a:off x="9601200" y="2185416"/>
            <a:ext cx="213360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DCA22CDC-4E28-003D-3330-C330CD3946B8}"/>
              </a:ext>
            </a:extLst>
          </p:cNvPr>
          <p:cNvSpPr/>
          <p:nvPr/>
        </p:nvSpPr>
        <p:spPr>
          <a:xfrm>
            <a:off x="9601200" y="2185416"/>
            <a:ext cx="21336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9C0E0A9-6530-2EA8-108A-0A8798357BAA}"/>
              </a:ext>
            </a:extLst>
          </p:cNvPr>
          <p:cNvSpPr txBox="1"/>
          <p:nvPr/>
        </p:nvSpPr>
        <p:spPr>
          <a:xfrm>
            <a:off x="9804400" y="2388616"/>
            <a:ext cx="50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60A5FA"/>
                </a:solidFill>
                <a:latin typeface="Freesentation 7 Bold" pitchFamily="2" charset="-127"/>
                <a:ea typeface="Freesentation 7 Bold" pitchFamily="2" charset="-127"/>
              </a:rPr>
              <a:t>05</a:t>
            </a:r>
            <a:endParaRPr lang="ko-KR" altLang="en-US" sz="900">
              <a:solidFill>
                <a:srgbClr val="60A5FA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CC23AB1-079E-7898-67F4-7E604D589F49}"/>
              </a:ext>
            </a:extLst>
          </p:cNvPr>
          <p:cNvSpPr txBox="1"/>
          <p:nvPr/>
        </p:nvSpPr>
        <p:spPr>
          <a:xfrm>
            <a:off x="9804400" y="2642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언론홍보 </a:t>
            </a: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보도자료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080F1BB-44E3-B029-00B0-68A67EA6B964}"/>
              </a:ext>
            </a:extLst>
          </p:cNvPr>
          <p:cNvSpPr txBox="1"/>
          <p:nvPr/>
        </p:nvSpPr>
        <p:spPr>
          <a:xfrm>
            <a:off x="9804400" y="3023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대 포털 검색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93DEB0A9-A7E2-EE55-9006-FA87EE1924FA}"/>
              </a:ext>
            </a:extLst>
          </p:cNvPr>
          <p:cNvSpPr/>
          <p:nvPr/>
        </p:nvSpPr>
        <p:spPr>
          <a:xfrm>
            <a:off x="457200" y="3455416"/>
            <a:ext cx="213360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8F553219-1F7F-B33F-3A47-057DB2FB0279}"/>
              </a:ext>
            </a:extLst>
          </p:cNvPr>
          <p:cNvSpPr/>
          <p:nvPr/>
        </p:nvSpPr>
        <p:spPr>
          <a:xfrm>
            <a:off x="457200" y="3455416"/>
            <a:ext cx="21336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10FB6C4-B536-98AF-655C-2BD2EE0F05AF}"/>
              </a:ext>
            </a:extLst>
          </p:cNvPr>
          <p:cNvSpPr txBox="1"/>
          <p:nvPr/>
        </p:nvSpPr>
        <p:spPr>
          <a:xfrm>
            <a:off x="660400" y="3658616"/>
            <a:ext cx="50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60A5FA"/>
                </a:solidFill>
                <a:latin typeface="Freesentation 7 Bold" pitchFamily="2" charset="-127"/>
                <a:ea typeface="Freesentation 7 Bold" pitchFamily="2" charset="-127"/>
              </a:rPr>
              <a:t>06</a:t>
            </a:r>
            <a:endParaRPr lang="ko-KR" altLang="en-US" sz="900">
              <a:solidFill>
                <a:srgbClr val="60A5FA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711F2E6-289D-ACEB-7582-C1DBF6B2094D}"/>
              </a:ext>
            </a:extLst>
          </p:cNvPr>
          <p:cNvSpPr txBox="1"/>
          <p:nvPr/>
        </p:nvSpPr>
        <p:spPr>
          <a:xfrm>
            <a:off x="660400" y="3912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영상제작 </a:t>
            </a: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스튜디오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33120E3-E863-5112-2223-530049D38371}"/>
              </a:ext>
            </a:extLst>
          </p:cNvPr>
          <p:cNvSpPr txBox="1"/>
          <p:nvPr/>
        </p:nvSpPr>
        <p:spPr>
          <a:xfrm>
            <a:off x="660400" y="4293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라이브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숏폼</a:t>
            </a:r>
            <a:r>
              <a:rPr lang="en-US" altLang="ko-KR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대관</a:t>
            </a: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55CCE1C7-326B-40A8-1709-F83500C2464E}"/>
              </a:ext>
            </a:extLst>
          </p:cNvPr>
          <p:cNvSpPr/>
          <p:nvPr/>
        </p:nvSpPr>
        <p:spPr>
          <a:xfrm>
            <a:off x="2743200" y="3455416"/>
            <a:ext cx="213360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FABCF8CD-6C07-B4CE-2B62-46EDCED33AE6}"/>
              </a:ext>
            </a:extLst>
          </p:cNvPr>
          <p:cNvSpPr/>
          <p:nvPr/>
        </p:nvSpPr>
        <p:spPr>
          <a:xfrm>
            <a:off x="2743200" y="3455416"/>
            <a:ext cx="21336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0E65231-CAC1-41EE-B65C-9686E8A8BA42}"/>
              </a:ext>
            </a:extLst>
          </p:cNvPr>
          <p:cNvSpPr txBox="1"/>
          <p:nvPr/>
        </p:nvSpPr>
        <p:spPr>
          <a:xfrm>
            <a:off x="2946400" y="3658616"/>
            <a:ext cx="50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60A5FA"/>
                </a:solidFill>
                <a:latin typeface="Freesentation 7 Bold" pitchFamily="2" charset="-127"/>
                <a:ea typeface="Freesentation 7 Bold" pitchFamily="2" charset="-127"/>
              </a:rPr>
              <a:t>07</a:t>
            </a:r>
            <a:endParaRPr lang="ko-KR" altLang="en-US" sz="900">
              <a:solidFill>
                <a:srgbClr val="60A5FA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FED6AE4-33E4-3C97-5695-51B5BC7E67E5}"/>
              </a:ext>
            </a:extLst>
          </p:cNvPr>
          <p:cNvSpPr txBox="1"/>
          <p:nvPr/>
        </p:nvSpPr>
        <p:spPr>
          <a:xfrm>
            <a:off x="2946400" y="3912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브랜드 어워드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6E4EAE2-08EE-6E4C-665D-F7DB9BD8DBB5}"/>
              </a:ext>
            </a:extLst>
          </p:cNvPr>
          <p:cNvSpPr txBox="1"/>
          <p:nvPr/>
        </p:nvSpPr>
        <p:spPr>
          <a:xfrm>
            <a:off x="2946400" y="4293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올해의 브랜드 대상</a:t>
            </a: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83FAF4FE-FDED-D830-706C-2C1BFED58ED2}"/>
              </a:ext>
            </a:extLst>
          </p:cNvPr>
          <p:cNvSpPr/>
          <p:nvPr/>
        </p:nvSpPr>
        <p:spPr>
          <a:xfrm>
            <a:off x="5029200" y="3455416"/>
            <a:ext cx="213360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F85B4792-C96C-B849-AAAD-D9728F8B1154}"/>
              </a:ext>
            </a:extLst>
          </p:cNvPr>
          <p:cNvSpPr/>
          <p:nvPr/>
        </p:nvSpPr>
        <p:spPr>
          <a:xfrm>
            <a:off x="5029200" y="3455416"/>
            <a:ext cx="21336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ED42EAF-0CA0-CDB6-E12A-3279991A1CB6}"/>
              </a:ext>
            </a:extLst>
          </p:cNvPr>
          <p:cNvSpPr txBox="1"/>
          <p:nvPr/>
        </p:nvSpPr>
        <p:spPr>
          <a:xfrm>
            <a:off x="5232400" y="3658616"/>
            <a:ext cx="50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60A5FA"/>
                </a:solidFill>
                <a:latin typeface="Freesentation 7 Bold" pitchFamily="2" charset="-127"/>
                <a:ea typeface="Freesentation 7 Bold" pitchFamily="2" charset="-127"/>
              </a:rPr>
              <a:t>08</a:t>
            </a:r>
            <a:endParaRPr lang="ko-KR" altLang="en-US" sz="900">
              <a:solidFill>
                <a:srgbClr val="60A5FA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ECE4EA4-7103-6FCD-7817-D6F144DC17E2}"/>
              </a:ext>
            </a:extLst>
          </p:cNvPr>
          <p:cNvSpPr txBox="1"/>
          <p:nvPr/>
        </p:nvSpPr>
        <p:spPr>
          <a:xfrm>
            <a:off x="5232400" y="3912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DA </a:t>
            </a: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배너광고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A6CA403-A896-5424-13BF-DD0CDD3DD259}"/>
              </a:ext>
            </a:extLst>
          </p:cNvPr>
          <p:cNvSpPr txBox="1"/>
          <p:nvPr/>
        </p:nvSpPr>
        <p:spPr>
          <a:xfrm>
            <a:off x="5232400" y="4293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홈페이지 구좌</a:t>
            </a: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99D4F8AE-3E49-2A2F-909C-F4D8CCB2E8D6}"/>
              </a:ext>
            </a:extLst>
          </p:cNvPr>
          <p:cNvSpPr/>
          <p:nvPr/>
        </p:nvSpPr>
        <p:spPr>
          <a:xfrm>
            <a:off x="7315200" y="3455416"/>
            <a:ext cx="213360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075DDD8B-117C-8688-ADEF-7A12EAB622BC}"/>
              </a:ext>
            </a:extLst>
          </p:cNvPr>
          <p:cNvSpPr/>
          <p:nvPr/>
        </p:nvSpPr>
        <p:spPr>
          <a:xfrm>
            <a:off x="7315200" y="3455416"/>
            <a:ext cx="21336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6FB928E-D7DB-7A1A-EAB7-3CD613A61EF0}"/>
              </a:ext>
            </a:extLst>
          </p:cNvPr>
          <p:cNvSpPr txBox="1"/>
          <p:nvPr/>
        </p:nvSpPr>
        <p:spPr>
          <a:xfrm>
            <a:off x="7518400" y="3658616"/>
            <a:ext cx="50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60A5FA"/>
                </a:solidFill>
                <a:latin typeface="Freesentation 7 Bold" pitchFamily="2" charset="-127"/>
                <a:ea typeface="Freesentation 7 Bold" pitchFamily="2" charset="-127"/>
              </a:rPr>
              <a:t>09</a:t>
            </a:r>
            <a:endParaRPr lang="ko-KR" altLang="en-US" sz="900">
              <a:solidFill>
                <a:srgbClr val="60A5FA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96FB015-453F-DA04-7338-7109EE29E381}"/>
              </a:ext>
            </a:extLst>
          </p:cNvPr>
          <p:cNvSpPr txBox="1"/>
          <p:nvPr/>
        </p:nvSpPr>
        <p:spPr>
          <a:xfrm>
            <a:off x="7518400" y="3912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en-US" altLang="ko-KR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CPA </a:t>
            </a: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성과광고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24F367B-1596-CAD6-ECDB-21DCA6AD6B56}"/>
              </a:ext>
            </a:extLst>
          </p:cNvPr>
          <p:cNvSpPr txBox="1"/>
          <p:nvPr/>
        </p:nvSpPr>
        <p:spPr>
          <a:xfrm>
            <a:off x="7518400" y="4293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성과만큼 과금</a:t>
            </a: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46CCE83A-A1EE-3987-3E28-A249096904AE}"/>
              </a:ext>
            </a:extLst>
          </p:cNvPr>
          <p:cNvSpPr/>
          <p:nvPr/>
        </p:nvSpPr>
        <p:spPr>
          <a:xfrm>
            <a:off x="9601200" y="3455416"/>
            <a:ext cx="2133600" cy="1117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EF9D7796-D75C-74A5-1A20-FF18F3FE98E5}"/>
              </a:ext>
            </a:extLst>
          </p:cNvPr>
          <p:cNvSpPr/>
          <p:nvPr/>
        </p:nvSpPr>
        <p:spPr>
          <a:xfrm>
            <a:off x="9601200" y="3455416"/>
            <a:ext cx="2133600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AA479B1-71AB-E1B9-9D8F-D49DBB28C407}"/>
              </a:ext>
            </a:extLst>
          </p:cNvPr>
          <p:cNvSpPr txBox="1"/>
          <p:nvPr/>
        </p:nvSpPr>
        <p:spPr>
          <a:xfrm>
            <a:off x="9804400" y="3658616"/>
            <a:ext cx="508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60A5FA"/>
                </a:solidFill>
                <a:latin typeface="Freesentation 7 Bold" pitchFamily="2" charset="-127"/>
                <a:ea typeface="Freesentation 7 Bold" pitchFamily="2" charset="-127"/>
              </a:rPr>
              <a:t>10</a:t>
            </a:r>
            <a:endParaRPr lang="ko-KR" altLang="en-US" sz="900">
              <a:solidFill>
                <a:srgbClr val="60A5FA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F6E2F13-BB71-9BE7-6C99-693A9C2E6B38}"/>
              </a:ext>
            </a:extLst>
          </p:cNvPr>
          <p:cNvSpPr txBox="1"/>
          <p:nvPr/>
        </p:nvSpPr>
        <p:spPr>
          <a:xfrm>
            <a:off x="9804400" y="3912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ko-KR" altLang="en-US" sz="11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복지몰 유통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A52AA20-D68A-2E1E-BE7B-CAE50263BA4A}"/>
              </a:ext>
            </a:extLst>
          </p:cNvPr>
          <p:cNvSpPr txBox="1"/>
          <p:nvPr/>
        </p:nvSpPr>
        <p:spPr>
          <a:xfrm>
            <a:off x="9804400" y="4293616"/>
            <a:ext cx="1727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8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해피박스 입점</a:t>
            </a: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3B972963-203D-631B-F1EA-EE4923C35CA8}"/>
              </a:ext>
            </a:extLst>
          </p:cNvPr>
          <p:cNvSpPr/>
          <p:nvPr/>
        </p:nvSpPr>
        <p:spPr>
          <a:xfrm>
            <a:off x="457200" y="4877816"/>
            <a:ext cx="11277600" cy="7874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226A71C-8FEF-3F85-27C1-17B94BFBFBA2}"/>
              </a:ext>
            </a:extLst>
          </p:cNvPr>
          <p:cNvSpPr txBox="1"/>
          <p:nvPr/>
        </p:nvSpPr>
        <p:spPr>
          <a:xfrm>
            <a:off x="711200" y="5055616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조합 원칙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693454F-06F1-F058-FC9C-C6875C1E31CF}"/>
              </a:ext>
            </a:extLst>
          </p:cNvPr>
          <p:cNvSpPr txBox="1"/>
          <p:nvPr/>
        </p:nvSpPr>
        <p:spPr>
          <a:xfrm>
            <a:off x="711200" y="5284216"/>
            <a:ext cx="10769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0000"/>
              </a:lnSpc>
            </a:pPr>
            <a:r>
              <a:rPr lang="ko-KR" altLang="en-US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신뢰는 기사와 칼럼이 만들고</a:t>
            </a:r>
            <a:r>
              <a:rPr lang="en-US" altLang="ko-KR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전환은 푸시와 </a:t>
            </a:r>
            <a:r>
              <a:rPr lang="en-US" altLang="ko-KR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CPA</a:t>
            </a:r>
            <a:r>
              <a:rPr lang="ko-KR" altLang="en-US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가 만듭니다</a:t>
            </a:r>
            <a:r>
              <a:rPr lang="en-US" altLang="ko-KR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. </a:t>
            </a:r>
            <a:r>
              <a:rPr lang="ko-KR" altLang="en-US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둘 중 하나만 하면 오래가지 못합니다</a:t>
            </a:r>
            <a:r>
              <a:rPr lang="en-US" altLang="ko-KR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150">
              <a:solidFill>
                <a:srgbClr val="222222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87074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17E0D56-8CE2-44AE-1AA3-73DDE7AC432C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3F8619-4C40-1AB8-79CE-033F52A68C54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  ·  01 PUSH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5AD432-A1CD-03F9-1932-F223DF99A93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8EE129-DF6F-74A2-0FD4-737E71F8DF94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가장 빠른 성과가 필요할 때
푸시 마케팅을 씁니다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450AAE-7300-DF5C-8B1A-6C1CCC9C9F39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베이비뉴스 회원과 구독자에게 가장 빠르게 닿는 퍼포먼스 마케팅입니다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3D3B9A-3E6F-F4A8-E401-E04AF1C152AD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22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1803FF-E14D-5C00-D027-707308AC4CFB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집행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단가는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VAT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별도이며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72B346-F8D4-A2E3-27E1-E5F1C50640EA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알림톡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LMS · MMS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건당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110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원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(VAT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별도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)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C9B0085-EC1E-722E-99EF-CE51DF2F3D77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800DAF-784D-35FD-B67F-70BF8A03A074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베이비뉴스 카카오톡 채널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해피박스 채널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3.5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회원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352442B-E9FB-A594-D894-23E35D780804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ABD06F-FFBE-7AE9-EAB3-B65743DE1D9D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일 최소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건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~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최대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건 발송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8115EB9-58B9-D2A8-09E9-10EB1B765FEF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F224CA-9FB6-38AB-7EAD-3D00EB6CAABF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연령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성별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지역 타깃팅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단독 또는 캐러셀 발송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F016B89D-677D-0FE1-61E1-99F4609E00BC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939362F-2153-729B-306E-D395ADA6C575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금융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통신사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DB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대비 높은 전환율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도달률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100%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50220DC-7645-6D12-3FDE-F4B245300628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E3B2CAE-EB71-0165-7742-5D19450A63FF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집행 사례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짐보리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마인드카페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단비교육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MMS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C53D513-8F02-2E2F-4634-38BB35677ADC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38D1C97-CC77-7A4C-CE3F-C928EDA85416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건 발송 기준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550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원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70058A09-1FB5-0E55-FD52-495C8729190A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05317738-D36E-5681-A8D3-F23FDFBB191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359" y="2287016"/>
            <a:ext cx="743382" cy="1607312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407FDD7E-B511-A5CF-5B65-920794ED6753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02B28752-DDF5-4F35-89A8-3E55141D288B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1659" y="2287016"/>
            <a:ext cx="743382" cy="1607312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BC9EA2A-5A0E-645D-DAC1-EB7DC44E7B50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9BF53A6A-F0D1-8890-F120-6B7150C17CF1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4562300"/>
            <a:ext cx="2679700" cy="1287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767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4BD03E2-32EF-17DF-9412-35A4F3344DC4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2139CC-7755-D9AF-CBC2-A7286E26E0D5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  ·  02 </a:t>
            </a:r>
            <a:r>
              <a:rPr lang="ko-KR" altLang="en-US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체험단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CA80044-4B54-341B-3A4F-93E09C99CA1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6E9D85-5792-674B-35A1-149B295E30BD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써 보게 하면
후기가 따라옵니다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8D8396-C8E0-24DC-4E0C-D9DCB6B9F2CC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예비맘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육아맘에게 매월 해피박스를 보내고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참가자가 자발적으로 후기를 남깁니다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81B874-92D3-A915-2C18-58331B9878EF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23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81577E-1C61-A0EC-CA52-265073E46876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집행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단가는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VAT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별도이며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7B2957-B279-162E-FB61-30909A47AD04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월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개 기준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(VAT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별도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) ·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결과보고서 제공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514BFC1-02DF-6944-5971-2491539C27F8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9FF642-9353-8889-115E-9BA02E7D13DD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매월 예비맘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육아맘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세트 해피박스 제공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7CC0943-7F5A-C8E9-AEA4-B266307CC918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FA86902-37CB-0678-94F2-9F5E9FD2B64C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신청자 매월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3,000~10,000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명 규모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BFEAD88-9B1B-066B-BD29-041708C25D8D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CADCA9-FA25-B23A-EB49-031EFA429B9C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블로그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카페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인스타그램으로 후기 바이럴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7B3EDB25-1B48-17F1-D960-57E5DAF921E1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AE532FF-B58F-2E0D-A37D-01C7F5A4508D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공익 응원캠페인 동참으로 브랜드 인지도 제고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400ED99-DECE-452E-B96A-302707CA2A68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46BEB73-09E1-D198-B091-37F3446BA5AF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맘스클래스와 연계하면 카톡 채널 구독자도 함께 확보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6AF5C45-12A6-2B5F-CE36-64BC47A06F81}"/>
              </a:ext>
            </a:extLst>
          </p:cNvPr>
          <p:cNvSpPr/>
          <p:nvPr/>
        </p:nvSpPr>
        <p:spPr>
          <a:xfrm>
            <a:off x="5816600" y="2185416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884B21E5-024D-8CD9-B0C7-2D34EBDC8B1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944" y="2287016"/>
            <a:ext cx="1429512" cy="142951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BFC32C1-4DFC-0670-FE8C-1A0DF2C690CF}"/>
              </a:ext>
            </a:extLst>
          </p:cNvPr>
          <p:cNvSpPr txBox="1"/>
          <p:nvPr/>
        </p:nvSpPr>
        <p:spPr>
          <a:xfrm>
            <a:off x="5918200" y="3868928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응원캠페인 참가자 후기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C6A7844C-E019-5923-9B15-077546C1FE4C}"/>
              </a:ext>
            </a:extLst>
          </p:cNvPr>
          <p:cNvSpPr/>
          <p:nvPr/>
        </p:nvSpPr>
        <p:spPr>
          <a:xfrm>
            <a:off x="5816600" y="4300728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B65AE433-0029-BC00-3039-EE1899B556B4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055" y="4402328"/>
            <a:ext cx="1907290" cy="142951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A0E3F6C-9220-F39D-AC2E-FC33F52484AD}"/>
              </a:ext>
            </a:extLst>
          </p:cNvPr>
          <p:cNvSpPr txBox="1"/>
          <p:nvPr/>
        </p:nvSpPr>
        <p:spPr>
          <a:xfrm>
            <a:off x="5918200" y="5984240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체험단 모집 이벤트</a:t>
            </a:r>
          </a:p>
        </p:txBody>
      </p:sp>
    </p:spTree>
    <p:extLst>
      <p:ext uri="{BB962C8B-B14F-4D97-AF65-F5344CB8AC3E}">
        <p14:creationId xmlns:p14="http://schemas.microsoft.com/office/powerpoint/2010/main" val="13240012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CFE8356-7964-33E0-07D9-FFB020876324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6249D0-FEFB-EB0E-83D9-D200470EBAAE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  ·  03 </a:t>
            </a:r>
            <a:r>
              <a:rPr lang="ko-KR" altLang="en-US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기획기사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EAE391E-FC06-EAE8-5CAC-37B8959118A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2D0DB4-86FC-462F-ECF1-4758450AF9E6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기사는 포털에
계속 남습니다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4EFD40-92F8-4CEA-CB6D-DDD308D82D51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취재 경험이 풍부한 육아분야 전문기자가 직접 취재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조사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분석해 씁니다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ABB15A-A663-5F20-8E13-70D21FC1EC41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24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5736E3-640E-0164-450C-3999C0ED4188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집행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단가는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VAT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별도이며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2D48ED-1D0A-A7BA-A0C5-7A365F8036F9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기획기사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건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조회 수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~40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보장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BA82007-0B53-B845-180F-E8045B17F5A3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76D050B-9FFC-1359-9C22-9E504124CF8C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기획기사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창의적인 스타일의 연재 기사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B5C601C-5FFD-8632-0DF3-5739ABCDFC52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848CC84-0DE9-0517-9445-7AB348A2FF7D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인터뷰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데스크가 만난 사람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스타트업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CEO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인터뷰 등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7C519B1-DF73-8DF4-8B74-1D7D8CBFA9C7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808C33F-93B2-8CD8-B8CD-F6689E81F539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카드뉴스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짧고 간결한 텍스트와 카드 디자인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BB17471-C524-C37C-8B2B-77AF40BC8490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5E12DC6-54A9-81FF-0AAB-BD878E333B93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맘스리뷰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아이 키우는 기자가 직접 써 본 뒤 쓰는 기사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9A728E5-F119-3FD3-9726-C19F19AD00CE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8FC1384-486F-2C4F-FB9A-E5425611FC0C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리스티클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출산가방에 꼭 들어가야 하는 용품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가지 등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8D4DBA7-BDB2-C52A-4CB2-9643CCEF9AF0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20A20E1-CBB5-3D38-D1DE-1BCFAE377009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다음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네이트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구글 검색 노출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+ SNS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추가 노출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ACBB9FB-92E8-CE25-C48C-317D6BF5B1D1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39D11E23-7964-83F1-433D-1BE700AC6C7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615" y="2287016"/>
            <a:ext cx="1682869" cy="1607312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8F9FA256-DD33-C680-8170-EFD44ADFC2A2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7E76FC3C-7571-85F0-4159-91AB54CC8927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5128" y="2287016"/>
            <a:ext cx="1676444" cy="1607312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515BC26A-255B-A69F-F999-3E3A13951D8E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0C9AB33A-D2A3-98DD-B7F8-CEF081232FEF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472" y="4402328"/>
            <a:ext cx="1687157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2279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E8956F0-62B8-1A1D-8935-FBB50DDA7FF4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717A81-AF4F-C20B-220A-E17C4A4CCB16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  ·  04 </a:t>
            </a:r>
            <a:r>
              <a:rPr lang="ko-KR" altLang="en-US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칼럼연재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A0050D6-3A23-76D9-D3C8-322BBE6C44F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8DDBD4-0036-EAB3-2165-3A6CF973D539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전문성은
칼럼으로 쌓입니다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1B0A92-E885-42B9-DEAC-2523300D24CF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파트너사의 전문성을 지속적으로 노출하는 가장 효과적인 방법입니다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53A808-F561-B14C-F8DE-15A05C2B8965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25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93A52B-D420-4BD2-7C09-FD9C83DA740F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집행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단가는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VAT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별도이며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8319BC-3030-330E-72A2-10D5B6CDA35E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조회 수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~50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이상 보장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SNS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추가 노출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10~30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A921D24-1BE6-0C6C-850E-54B58A4FBC14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DF2E688-4475-118E-68D1-9988570588FA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임신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출산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육아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아동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심리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건강 분야 칼럼니스트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여 명 활동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27B59A8-58AD-52C9-827C-7EA21DDC0858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4DA56C-DE6F-DCAD-A8D3-1F3A8E135D6B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다음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네이트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구글 주요 포털 검색 노출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3E6F5BC-638F-23DF-0328-DE1B76A69C38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A5ACE0-17B6-2582-F2C2-3845FE50263A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페이스북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카카오톡 채널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카카오스토리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카페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블로그 추가 게재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3A084C96-E901-9F9C-3C2C-D718225C6D47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B5163F-9B5E-DA91-4181-EDD0602ADD8B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칼럼 하단에 소속 회사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전문분야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저서 노출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F039FE2-B14E-8F15-5413-893FB7FB2F46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EA0E139-0B6C-E0C3-1531-D28923257613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일회성 노출은 특별기고 형태로 가능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B7179C0-DFB5-CA3C-10F0-2F84959AF828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74F353E-47A0-81AB-9279-812D949C4A70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TV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육아 예능 출연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저서 출간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강연 섭외 사례 다수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377DBB2-467D-2950-FC4D-AAE1186B54EF}"/>
              </a:ext>
            </a:extLst>
          </p:cNvPr>
          <p:cNvSpPr/>
          <p:nvPr/>
        </p:nvSpPr>
        <p:spPr>
          <a:xfrm>
            <a:off x="5816600" y="2185416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60206D11-B176-8F37-C9D0-C637B723E3F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7903" y="2287016"/>
            <a:ext cx="1435595" cy="1429512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185026B-32E5-5A15-C325-F742AE689FF7}"/>
              </a:ext>
            </a:extLst>
          </p:cNvPr>
          <p:cNvSpPr txBox="1"/>
          <p:nvPr/>
        </p:nvSpPr>
        <p:spPr>
          <a:xfrm>
            <a:off x="5918200" y="3868928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홈페이지 칼럼 노출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987D09CB-D60F-F945-E7F4-F41226B329CA}"/>
              </a:ext>
            </a:extLst>
          </p:cNvPr>
          <p:cNvSpPr/>
          <p:nvPr/>
        </p:nvSpPr>
        <p:spPr>
          <a:xfrm>
            <a:off x="5816600" y="4300728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4349C33D-8D42-26C6-6A11-90545DB02803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280" y="4402328"/>
            <a:ext cx="1424840" cy="1429512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88ABD2FF-DB7A-7DB1-8864-20DC970CF7D4}"/>
              </a:ext>
            </a:extLst>
          </p:cNvPr>
          <p:cNvSpPr txBox="1"/>
          <p:nvPr/>
        </p:nvSpPr>
        <p:spPr>
          <a:xfrm>
            <a:off x="5918200" y="5984240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네이버 검색결과</a:t>
            </a:r>
          </a:p>
        </p:txBody>
      </p:sp>
    </p:spTree>
    <p:extLst>
      <p:ext uri="{BB962C8B-B14F-4D97-AF65-F5344CB8AC3E}">
        <p14:creationId xmlns:p14="http://schemas.microsoft.com/office/powerpoint/2010/main" val="21155554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3EB71DA-3F1B-3793-CE90-5621897C41C9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DEFE42-AD2F-AA72-5580-F5B9F826ED06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  ·  05 </a:t>
            </a:r>
            <a:r>
              <a:rPr lang="ko-KR" altLang="en-US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언론홍보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3098149-1DCB-E341-0717-CACC7069EA3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FCF3714-CD58-49A7-895C-3171CB82C3F4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광고는 사라지고
보도는 검색됩니다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20DA03-C495-50B9-F76F-021E03C496C0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주요 포털에 지속적인 보도자료 송출로 브랜드 신뢰도를 높입니다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276D05-A859-5750-54FA-846B0870D315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26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2DD9D4-69A4-F7A4-1E3D-80F0976514A1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집행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단가는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VAT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별도이며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0A44A7-AA7D-0B44-ED8B-6AFE836C8D44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기사송출 월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4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건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조회 수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~20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보장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B2FDF57-B2B5-5272-1450-35C1AE7939E4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E09E583-1413-32F7-C46E-34ADC24FA229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소비자는 광고보다 언론 보도를 가장 신뢰합니다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5A72BC6-560D-3A4C-7A5D-27DE47A82EEA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21AC87-1617-5D67-75B9-1E7513D7D3BF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하버드비즈니스스쿨 연구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뉴스 기사는 같은 크기 광고의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배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09F2C94-5F05-0F22-FD4A-08DA6B808713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BFEA91-F03B-4203-7CC5-82252B3C1983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광고는 잊히지만 보도는 포털에서 계속 검색됩니다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3AA542D-D075-A47C-A1FF-C8E2BBFBF4D3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547D4E5-A4A4-6717-7C97-7EB9C7F556DE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보도자료 작성법 컨설팅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언론 메커니즘 컨설팅 제공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EE4D397-79EE-0465-1D12-C0C8C9D6126E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01E01B6-6AB3-61E8-772A-7927CE054B3B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타 언론사 보도자료 송출 대행도 가능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대행사 비용 불필요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C2D7D323-8DB9-9384-AFF1-EF7D5381C287}"/>
              </a:ext>
            </a:extLst>
          </p:cNvPr>
          <p:cNvSpPr/>
          <p:nvPr/>
        </p:nvSpPr>
        <p:spPr>
          <a:xfrm>
            <a:off x="5816600" y="2185416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6756B2DD-0C9D-4ECA-B2FD-48E545CE6C0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7780" y="2287016"/>
            <a:ext cx="1675840" cy="142951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D0BE39E-7538-F1F4-4FA9-8DB7C79B2C26}"/>
              </a:ext>
            </a:extLst>
          </p:cNvPr>
          <p:cNvSpPr txBox="1"/>
          <p:nvPr/>
        </p:nvSpPr>
        <p:spPr>
          <a:xfrm>
            <a:off x="5918200" y="3868928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보도자료 노출 사례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7811C80A-1196-6542-FB2D-71C7C8D5D1FB}"/>
              </a:ext>
            </a:extLst>
          </p:cNvPr>
          <p:cNvSpPr/>
          <p:nvPr/>
        </p:nvSpPr>
        <p:spPr>
          <a:xfrm>
            <a:off x="5816600" y="4300728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19B79372-EBEB-450A-05C0-56263520A8A3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733" y="4402328"/>
            <a:ext cx="1625934" cy="142951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A6809706-7C08-52AF-62F4-E5013B2EFB8F}"/>
              </a:ext>
            </a:extLst>
          </p:cNvPr>
          <p:cNvSpPr txBox="1"/>
          <p:nvPr/>
        </p:nvSpPr>
        <p:spPr>
          <a:xfrm>
            <a:off x="5918200" y="5984240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네이버 검색결과</a:t>
            </a:r>
          </a:p>
        </p:txBody>
      </p:sp>
    </p:spTree>
    <p:extLst>
      <p:ext uri="{BB962C8B-B14F-4D97-AF65-F5344CB8AC3E}">
        <p14:creationId xmlns:p14="http://schemas.microsoft.com/office/powerpoint/2010/main" val="28130837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AC3971C-3073-EC27-4411-B45BE663F775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0C9C8B-4414-6C96-E2F0-8BBA785827A2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  ·  06 </a:t>
            </a:r>
            <a:r>
              <a:rPr lang="ko-KR" altLang="en-US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영상제작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DFBF0BC-7FF6-3DBF-5FE7-3AC25172DBB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DBAC898-C355-D119-EE64-8D53891BEC96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기획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·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제작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·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홍보를
한 번에 끝냅니다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C2FA07-946D-897F-F59D-94733A364C9B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가장 트렌디한 포맷의 영상을 기획하고 제작하고 홍보합니다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602882-6CD1-1AAB-071D-ECEEAE250A82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27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6F3588-5936-DFC4-4200-9D11CFEF6BDF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집행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단가는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VAT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별도이며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C79F2B-F61C-439D-1841-0A26859FEAFA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분 육아 영상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편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1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뷰 이상 보장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1194A1F-0629-08F7-2E06-A34A00D65D97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93F148-5330-D48E-C1D4-222A27C6BD2E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유튜브 실시간 라이브 프로그램 기획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제작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송출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홍보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A807731-35A3-D45A-935E-1EB957BE94C0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00EE83-5AE9-52FE-208B-8A8CBA88F962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쇼츠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릴스 형태로 재편집해 추가 홍보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5E2673A-88B5-A3E2-6F1D-208657BB019B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E6F1A9-007A-B7A7-F9A2-5ACA695C1DA1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바이럴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애니메이션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인포그래픽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모션그래픽 영상 제작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3CE6013F-3C6C-6D14-6E56-28397201DE66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4123280-4CEA-5D68-4874-E84823B39511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서울 마포 베뉴스튜디오 대관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200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LED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보유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5BC17AB-BEE2-B5EF-0B28-CBE608AC832B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2B67C54-53BE-9B74-8841-D0FE73F0A842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카메라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조명 등 장비 렌탈 서비스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D374224F-A8F4-2C90-CEDE-A811A057722A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4A7911F0-2969-BD0D-3B00-6B590ACEAEA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394" y="2287016"/>
            <a:ext cx="1607312" cy="1607312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DDF68709-DA57-54D1-51CF-D10577068BFC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99B91CDD-C27B-0663-7C5C-4F9ACB87226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0" y="2339414"/>
            <a:ext cx="2679700" cy="1502515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71257A10-1CC3-F5A6-B5BD-FB290419533C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70B0BD04-8627-F4E8-ABE2-80C92743B9CC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4487894"/>
            <a:ext cx="2679700" cy="143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6246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2CBC6CB-812E-99A8-4CA2-41A8F001EFBE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55171C-9A9B-2B7C-C3A2-533D4F213DC3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  ·  07 </a:t>
            </a:r>
            <a:r>
              <a:rPr lang="ko-KR" altLang="en-US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어워드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CCEF232-A285-E07E-3BD1-2242F9360F6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548ABA-A76C-2AE8-08BC-1BCE3C36C48D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부모가 직접 뽑은 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1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위라는
자산을 드립니다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1D78EA-089E-BA83-AEEB-7DB3851B8DCF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2014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년부터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10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년 이상 이어온 육아 분야 브랜드 어워드입니다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FBC310-C8B6-21C2-03CC-2D8C37D648F5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28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45CFFF-9A02-CF1B-2996-885B704A44F7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브랜드 선호도조사 운영 실적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(2014~).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B3F252-8EE1-9463-72F6-0F1C0EFA3FF0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수상 특별광고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(VAT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별도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) ·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엠블럼 제공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8093C86-5348-6491-B27E-10703615C3D0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3EBCDC-EF1D-72EB-240B-A7A5BAD65764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소비와 문화를 주도하는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2040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여성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주부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부모가 투표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4070BB9-3170-3F9C-66FC-C83884BA1D7F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0AC9F4-410E-708E-6477-DD0813994D24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차 주관식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2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차 객관식 조사로 공정성 확보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9361701-F36C-9371-B0AB-166766620649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6E19548-D980-0451-4352-0362B3506C71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매회 약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3,000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명 이상의 아이 부모가 투표 참여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6757169-5827-BB12-C1C1-FE83232E02AC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69D419F-A7E4-A6D6-3ECF-E91C84E81E31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홈페이지 내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위 브랜드 전용 섹션 운영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525FD65-52D8-C022-6860-FFF20E2004E2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20CFE1F-109E-330F-5BFF-A81E1EA845D3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기획기사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인터뷰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특별광고로 수상 사실 홍보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C63CFBB6-CF30-120A-CACC-CD2087C10E98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37E2DA0-19A0-E952-6B3F-A55463F0B1A2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엠블럼을 홈쇼핑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상세페이지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포장박스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신문광고에 활용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07043AC1-4416-1052-FF9F-161485982455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F983C307-DE84-B91A-F396-6E4ED2E9A4F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394" y="2287016"/>
            <a:ext cx="1607312" cy="1607312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C5C23E2F-BA64-7149-F8FC-9388AE68A053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D15848C2-0705-6E26-D524-418D62105B70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694" y="2287016"/>
            <a:ext cx="1607312" cy="1607312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C9DC134D-F5A4-5024-51A4-12BAA7351066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6E36E179-32C9-78FC-C4ED-7889498004D7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394" y="4402328"/>
            <a:ext cx="1607312" cy="1607312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F58676B2-54C9-F717-207F-784F24C604A3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4" name="그림 33">
            <a:extLst>
              <a:ext uri="{FF2B5EF4-FFF2-40B4-BE49-F238E27FC236}">
                <a16:creationId xmlns:a16="http://schemas.microsoft.com/office/drawing/2014/main" id="{1078B808-D98B-419D-0A9E-20B46BE8980D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694" y="4402328"/>
            <a:ext cx="1607312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4775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5A0E5043-90D6-B389-FC68-C5B27F1E34EF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05CEF2-FE5D-7371-18CD-0DB655149B1B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  ·  08 </a:t>
            </a:r>
            <a:r>
              <a:rPr lang="ko-KR" altLang="en-US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배너광고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4FC43E5-7E1E-87A1-A31A-D57835F1120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F88362-347B-ACD9-DBCE-F43E66D53AF2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2040 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주부를
가장 먼저 만납니다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A20C20-5407-92B4-3FDF-323D08E9BAB6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여성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주부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부모가 가장 즐겨 찾는 홈페이지 내 배너광고입니다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D625D2-8797-9D19-F903-27FD736BFAED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29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D237E5-8FFA-6D46-E1A9-D5BE0D32D609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집행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단가는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VAT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별도이며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5E01CC-4374-D28E-B4A4-996F812986EC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구좌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/ 1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개월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(VAT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별도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)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32F0D41-4FFA-868E-584E-A704927985D0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A44CD1-6D90-BCDA-B1DF-D71C58569F2D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2010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년 창간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16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년 차 육아 전문지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24F8736-6FFB-B6C3-5A3F-8A8B0E7AA253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8CFFCD8-F194-F40D-0CB4-EB623BFA725F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하루 최소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명 이상 방문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12CFD86-2F2F-FDDA-ECD6-0F249F627389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119556-8816-676C-48C0-7ABFAA4CC692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 뉴스스탠드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카카오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CP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제휴 언론사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CD1FBFC-8E64-277E-5192-6A4019BEFD43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C20C1A-5CD5-D139-3E86-8BBF7D70AC05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임신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출산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육아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교육 분야에서 가장 영향력 있는 매체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F7A2604-D6D3-87A9-A8A6-58B72EE36C9C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69C6E02-1FAF-9779-F88F-F10FF51B55C9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집행 사례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한국보육진흥원 마음성장 프로젝트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C2C0429B-8ECA-DD14-ABA0-6C33AAEC7AF6}"/>
              </a:ext>
            </a:extLst>
          </p:cNvPr>
          <p:cNvSpPr/>
          <p:nvPr/>
        </p:nvSpPr>
        <p:spPr>
          <a:xfrm>
            <a:off x="5816600" y="2185416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F3BC6D50-C54A-6C81-3D33-9656264EFF3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116" y="2287016"/>
            <a:ext cx="1783167" cy="1607312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D8A044BF-464E-480B-9ED0-1E3693CD4D53}"/>
              </a:ext>
            </a:extLst>
          </p:cNvPr>
          <p:cNvSpPr/>
          <p:nvPr/>
        </p:nvSpPr>
        <p:spPr>
          <a:xfrm>
            <a:off x="5816600" y="4300728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63E86A51-59DB-EACE-BD4E-CB4939E1706D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699" y="4402328"/>
            <a:ext cx="1794002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1745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D65B7849-D10D-551D-5554-3B3F148782C8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E54C0A-7688-ACBC-6D3A-3B8403B51516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  ·  09 CPA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5A290B8-67A4-6246-0646-B273E7B9EB1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6B2238-067C-0793-7E47-AB90F04A4E60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성과만큼만
과금합니다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FB0CAC-0BC2-56A4-81C5-D6BB6F2D2DDA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DB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수집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구독자 증대 등 원하는 목표와 수치에 맞게 성과를 만듭니다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7DA4BE-B0E2-1707-7A02-F2B0180CA107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30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D68712-B06A-4308-4D50-4D01ECA6B7BE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집행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단가는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VAT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별도이며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EE5DCD-5A51-5320-26B3-440A49F1DE4B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이벤트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무료체험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건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(VAT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별도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)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ABECF54-30C3-B744-147F-112D50306E4E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86CC5A-85CB-A050-892A-D6263D15DDBB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DB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수집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회원가입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구독자 증대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설문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이벤트 참가자 모집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B4501C2-704E-6144-62C1-FAD7BD884624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8EB7C91-BCB7-0971-C334-8FECBEE87D0A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애플리케이션 설치 등 다양한 목표 설정 가능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06E2170D-2387-56E2-72AF-D942E9B87A4C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A66696-4EE6-2F32-50F2-38A96C4DDC8C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배너광고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·SNS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타깃광고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푸시 마케팅을 함께 동원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99842D87-4F31-613E-E0B0-9066AC496A0C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04041E3-6634-E68A-CC10-AF007A1DDF56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집행 사례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대원제약 장대원 키즈 무료체험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6B2B177-581C-A26B-BF79-5C1257282C0E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84E5A07-D9F4-8915-2F91-F246D9BE5AF2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단비교육 윙크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슈가버블 체험단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천 명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종근당건강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4798BEAA-8488-5DAF-FC52-C7878E3FAF1D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26A9942A-70D2-D67B-DF19-2FB75603B15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2483947"/>
            <a:ext cx="2679700" cy="1213449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7C448C09-900C-0C02-4C43-0691FF0632DB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E880A2C4-0601-3670-B251-A0A91DCA794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0" y="2483947"/>
            <a:ext cx="2679700" cy="1213449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AD495C58-8A78-F38F-AF1A-C0E2D2325212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FB5B665F-6E86-0D57-46B7-A6EF780234C9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4599260"/>
            <a:ext cx="2679700" cy="1213449"/>
          </a:xfrm>
          <a:prstGeom prst="rect">
            <a:avLst/>
          </a:prstGeom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E84F20E7-54CD-626C-8885-F8706C653EC7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DB92AA8D-9B37-F69D-BB05-933D3F25499B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0" y="4599260"/>
            <a:ext cx="2679700" cy="1213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1967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7A7F60E9-A5F1-0B37-7D71-FBA3BA854600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5EF83E-8FE2-1DDB-9790-D70163FF2363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III. PRODUCTS  ·  10 </a:t>
            </a:r>
            <a:r>
              <a:rPr lang="ko-KR" altLang="en-US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복지몰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A80D242-6201-790C-6918-DB84B2FF7C6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38BA6A-1776-C691-63D2-A2A791DD380A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알리는 데서 끝내지 않고
파는 곳까지 드립니다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8B393-DA36-9720-0547-395575F7CBBF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종합복지몰 해피박스를 통해 제품 판매와 매출 증진을 돕습니다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055CA7-3F5B-0AA8-BCE3-1130B9BC353E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31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EBA3AF-7E6A-CFA3-183B-EE869889FDE5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베이비뉴스 집행 실적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단가는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VAT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별도이며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56BC87-28C0-BA13-5C7D-C409216E6C20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입점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공급 조건은 별도 협의합니다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5C8AB55-13AE-224B-BCD2-5CA8AABC6AA2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C90126F-032A-BD9A-79C8-C9C40E8C48D5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LG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전자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삼성전자 가전 직영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식품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패션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생활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육아용품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4A7A978-2169-3AE6-B803-62E27B79F91F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71A761-67C9-BF96-2F3B-9FEECA718501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만여 개 제품 판매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제휴사 회원 전용 폐쇄형 복지몰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771EFCA-801D-EB07-6B1D-C918739DEFF6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3D72C0-B069-3295-37BA-41DDD90E4694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공무원연금공단 해피박스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현직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124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연금수급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54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04C2C1D-CBCE-0E00-49C0-C9AB17423954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0B469DE-9518-2BBA-5A35-832D017DC856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한국어린이집총연합회 해피박스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3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곳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명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FA8E2D6-B01D-D09C-6C35-6DFB2B7E9E2C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BD8D443-3391-AC64-851A-B562EAE5BC5D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한국메이크업미용사회 해피박스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전국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명 이상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E4582924-EBAC-716F-8D40-C3AA57D36889}"/>
              </a:ext>
            </a:extLst>
          </p:cNvPr>
          <p:cNvSpPr/>
          <p:nvPr/>
        </p:nvSpPr>
        <p:spPr>
          <a:xfrm>
            <a:off x="5816600" y="2185416"/>
            <a:ext cx="5918200" cy="407822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12305B37-876A-7B20-47C6-E5CDC041127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472" y="2287016"/>
            <a:ext cx="4006456" cy="354482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0556D7E-1789-036E-3C3E-D2F22826A48E}"/>
              </a:ext>
            </a:extLst>
          </p:cNvPr>
          <p:cNvSpPr txBox="1"/>
          <p:nvPr/>
        </p:nvSpPr>
        <p:spPr>
          <a:xfrm>
            <a:off x="5918200" y="5984240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종합복지몰 해피박스</a:t>
            </a:r>
          </a:p>
        </p:txBody>
      </p:sp>
    </p:spTree>
    <p:extLst>
      <p:ext uri="{BB962C8B-B14F-4D97-AF65-F5344CB8AC3E}">
        <p14:creationId xmlns:p14="http://schemas.microsoft.com/office/powerpoint/2010/main" val="29147606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82208B12-BE6D-BA38-39CA-6667D6E7B2F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E2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B587B91-80AB-15CA-3E07-3D68B755D5FB}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70E5C7-C412-5BCF-3401-E9EB7287E170}"/>
              </a:ext>
            </a:extLst>
          </p:cNvPr>
          <p:cNvSpPr txBox="1"/>
          <p:nvPr/>
        </p:nvSpPr>
        <p:spPr>
          <a:xfrm>
            <a:off x="457200" y="762000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1000">
                <a:solidFill>
                  <a:srgbClr val="7896BE"/>
                </a:solidFill>
                <a:latin typeface="Freesentation 6 SemiBold" pitchFamily="2" charset="-127"/>
                <a:ea typeface="Freesentation 6 SemiBold" pitchFamily="2" charset="-127"/>
              </a:rPr>
              <a:t>IV</a:t>
            </a:r>
            <a:endParaRPr lang="ko-KR" altLang="en-US" sz="1000">
              <a:solidFill>
                <a:srgbClr val="7896BE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B6ECE25-F10A-3524-96E7-4962D62F1CE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711200"/>
            <a:ext cx="647700" cy="2146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A4782D2-1120-B21A-E835-8A8BDEB713C1}"/>
              </a:ext>
            </a:extLst>
          </p:cNvPr>
          <p:cNvSpPr txBox="1"/>
          <p:nvPr/>
        </p:nvSpPr>
        <p:spPr>
          <a:xfrm>
            <a:off x="457200" y="2946400"/>
            <a:ext cx="990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en-US" altLang="ko-KR" sz="3800" spc="-12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PORTFOLIO</a:t>
            </a:r>
            <a:endParaRPr lang="ko-KR" altLang="en-US" sz="3800" spc="-120">
              <a:solidFill>
                <a:srgbClr val="FFFF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0824D7A-E783-69BE-2857-3B49295CF585}"/>
              </a:ext>
            </a:extLst>
          </p:cNvPr>
          <p:cNvSpPr/>
          <p:nvPr/>
        </p:nvSpPr>
        <p:spPr>
          <a:xfrm>
            <a:off x="457200" y="3886200"/>
            <a:ext cx="558800" cy="3810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0F2F8D-739A-B0A9-9716-D975130DAD76}"/>
              </a:ext>
            </a:extLst>
          </p:cNvPr>
          <p:cNvSpPr txBox="1"/>
          <p:nvPr/>
        </p:nvSpPr>
        <p:spPr>
          <a:xfrm>
            <a:off x="457200" y="4140200"/>
            <a:ext cx="965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5000"/>
              </a:lnSpc>
            </a:pP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제안만 하지 않습니다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. </a:t>
            </a: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기획부터 실행까지 직접 운영한 결과입니다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300">
              <a:solidFill>
                <a:srgbClr val="A8B6C8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BB4C94-C2C4-D57F-F8B8-0A9EC785B3A0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788494"/>
                </a:solidFill>
                <a:latin typeface="Freesentation 5 Medium" pitchFamily="2" charset="-127"/>
                <a:ea typeface="Freesentation 5 Medium" pitchFamily="2" charset="-127"/>
              </a:rPr>
              <a:t>32</a:t>
            </a:r>
            <a:endParaRPr lang="ko-KR" altLang="en-US" sz="800">
              <a:solidFill>
                <a:srgbClr val="788494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8140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460ACD0-5CF0-3CA4-E765-665F0439C882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C50243-4A2E-C1FD-8E0E-95D9D72E4197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IV. PORTFOLIO  ·  01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9FAECE6-582E-FDEF-528D-17C6E9801D3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71CB88-E433-B706-6A6A-786D5DAA767F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제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1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회 서울엄마아빠
행복축제 주관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C5BE36-3707-0EAF-C1B6-93884BED0E8C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서울특별시 주최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베이비뉴스 주관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—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제안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기획부터 실행까지 운영 대행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1.08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억 규모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4709DF-57E1-826B-4AE3-0DAEB7DFFB2E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33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265EE1-983A-7E77-497E-5DAC879F1FA3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계약 및 결과보고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금액은 계약 규모입니다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4B90BA-230A-6B57-0971-16ED691C8AB5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대시민 홍보캠페인을 통째로 맡아 운영했습니다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40A0F95-8AEE-E321-6100-B7AB185F2A77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E774C58-BF64-96FF-BDCD-2534B6B36E2C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서울 엄빠 행복한 순간 공모전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사진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영상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에세이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1,140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작 접수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74CFA80-6B86-DBEB-0D3B-FA2BD1A63E29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60110B-34CB-9D36-6483-15BF2A376F76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시상식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축하공연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선포식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토크쇼 운영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서울시청 다목적홀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749413C-8512-B37D-616A-6EC7314E7454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384785-253E-CBC6-0809-8E4514C55D73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오세훈 시장 참여 「다둥이 엄마아빠에게 듣는다」 토크쇼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D8020D8-3D16-E161-36D5-8251EC165954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D648BA-E103-AB91-8532-34CB71609901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홍현희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제이쓴 부부 외 셀럽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명 캠페인 참여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D5D2C98-D300-F64B-A9F4-1306D0EFD0C9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0C898AA-91EB-B206-6CCE-557370424EC5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다둥이 가족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431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명 참석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수상작 인기콘텐츠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22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조회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5ED3A169-3581-48B8-BFDD-6112843D5BA7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68BF468-6D61-1572-BCA7-3DAB329E340D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서울시 다둥이 행복카드 기금 적립금 신청 제안까지 주관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40665E23-7B54-1D74-B9E9-82BD6C95AE36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B491AC6F-A724-D4C6-B68D-74943494D53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582" y="2287016"/>
            <a:ext cx="2032935" cy="1607312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02276D95-6650-584A-EF0A-17CFD8110A52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8E91CB3F-F23D-E1CC-12D2-4E12F53A0960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1664" y="2287016"/>
            <a:ext cx="2123372" cy="1607312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B1A2633F-A755-A48B-69D8-EDA8F894F287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D42C06C6-1DD8-F692-746D-5AE89FFCBE16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590" y="4402328"/>
            <a:ext cx="2290920" cy="1607312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8D41051D-0204-A6E6-7677-6AF6DF70606E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4" name="그림 33">
            <a:extLst>
              <a:ext uri="{FF2B5EF4-FFF2-40B4-BE49-F238E27FC236}">
                <a16:creationId xmlns:a16="http://schemas.microsoft.com/office/drawing/2014/main" id="{FF221E26-9334-F218-313F-69F18C41730A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7331" y="4402328"/>
            <a:ext cx="2392038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880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851B3D2-B023-3AEF-4850-A7BF237AEE0A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AC41D2-A91A-CF32-6E6B-2F1F0E801FBC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IV. PORTFOLIO  ·  02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CABB33B-9F6C-072F-F4DC-32586DC248F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9B55AFE-2C6B-B612-363E-F5482B4A314B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브라운 신제품 론칭
쇼케이스 운영대행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05639F-FD55-E36D-EB02-BD9C39D4F7DE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브라운 주최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베이비뉴스 주관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—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기획부터 실행까지 운영 대행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0.87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억 규모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D6E60C-A55A-E47A-5DC3-6B6B6A7268D5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34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970BB1-D08A-3534-2FCE-3A493FFD70B6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계약 및 결과보고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금액은 계약 규모입니다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F92CF9-DF2F-AEB1-08AE-DC8E099E7FAD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460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조회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—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인플루언서를 초청한 신제품 론칭 쇼케이스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B8E875E-ED9A-3619-D27C-6AD41543D640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416B85-B750-851F-A50D-027B18D8E04C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인플루언서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파워블로거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유튜버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웹툰작가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기자 초청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C602EF3-7799-2DA0-E5D6-807B419B7B0F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6ED7EB-82F1-12DA-5674-0CD53C0C4EC1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제품시장 분석을 통한 최적의 론칭 쇼케이스 기획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46B027F-E260-2B27-7D08-D6BE5ABCDE4D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D98A50C-0862-4F9E-0C0B-600B8DCD169F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언론기사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동영상 채널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·SNS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온오프라인 바이럴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795B3A4A-6BFE-3218-2D7D-3EDD02A7E44F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234F98C-A114-F2B7-E893-6A09B70C6027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기획기사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조회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파워블로거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40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조회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2CECBF6-7E2D-A733-AAE4-178A4F31170C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0CA94CD-EE25-D005-CCBC-5C992510626B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인스타 컷툰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6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포스팅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19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15D0725-F111-ED8C-7929-E0919ED15BE4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513EBE-C633-70E6-FDB9-2A296AF8E64A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인스타그램 인기콘텐츠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460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조회 기록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9037FBF-5FF6-EAF4-9955-6B0D901A6D79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4AC7F3D5-57C0-FC3B-F727-F8B883E9B10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566" y="2287016"/>
            <a:ext cx="2410968" cy="1607312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AF5C9A30-D8CF-616C-BEB0-447D7024863B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67A7580B-26AE-71C3-2802-523B309A4AD8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866" y="2287016"/>
            <a:ext cx="2410968" cy="1607312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3F21D5FF-5A44-F42D-80D5-911D1F3DA3F3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1BD4A809-E383-CBA0-6419-D6D67FD3C2BD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566" y="4402328"/>
            <a:ext cx="2410968" cy="1607312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481023DF-5FF3-8D0E-BAE0-0AE0419012F9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4" name="그림 33">
            <a:extLst>
              <a:ext uri="{FF2B5EF4-FFF2-40B4-BE49-F238E27FC236}">
                <a16:creationId xmlns:a16="http://schemas.microsoft.com/office/drawing/2014/main" id="{2BE130D9-118E-49C7-BC0A-5696680B3CFA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866" y="4402328"/>
            <a:ext cx="2410968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1404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5DC9FC9-D0FF-5401-72E8-861FF444E3B5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4C0F66-21E9-67DB-3B0E-7010F1E05BCE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IV. PORTFOLIO  ·  03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761CC4D-E793-C9FC-C375-2D8C99821BD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F3401E0-7E9F-A554-7B32-0189AA80AEB1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브라운 온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·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오프라인
부모교육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1A54B0-2041-0C8E-8A0C-9DC40326023F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브라운 주최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베이비뉴스 주관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— 0.47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억 규모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누적 조회 수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1,000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만 달성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AACC31-6C0A-1605-A56B-D1089D7B9815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35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EC27AA-A5CB-EB14-DB42-094357F396E3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계약 및 결과보고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금액은 계약 규모입니다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114861-383B-9B6F-BFEE-6E44EB121A54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코엑스 베페 베이비페어 현장에서 온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오프라인 동시 생중계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7E893BB7-F210-E66E-F615-81B8D242014C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3E83F8F-2D82-0029-7A65-1689BA593771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「브라운과 함께하는 슬기로운 건강 상식 육아 노하우」 토크쇼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F091D22-51E9-FBE9-660A-330ECF3D92D0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64D0CD-E3A3-71BC-8E49-E8D74C4228E0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Talk &amp; Quiz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형식으로 진행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02FCBFE7-5603-CB85-DB54-0089C33D466C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A35EA3D-F7E3-806D-F445-C64AA95C9FE5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사전신청자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1,755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명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4FD5CAD3-8E21-C599-7E54-73021C4EDEED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AE8ABB0-F56D-8CEE-956D-0DDCFADB2338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라이브 현장 셀럽 패널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배우 원기준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유튜버 종지부부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(50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F6258CD-ADEF-19C4-E43C-A7610DE7196A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9109709-CF08-BF22-F1FD-1CFAC47CB8C0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파워블로거 포함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 퀴즈쇼 참석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4163231-38B6-6057-A235-CC5B1FF10FEC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1C16C5D-69E0-D033-25BA-194BDEB7B9D1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인기콘텐츠 누적 조회 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1,000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달성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027A064-463A-954B-D1FB-37770DF6D606}"/>
              </a:ext>
            </a:extLst>
          </p:cNvPr>
          <p:cNvSpPr/>
          <p:nvPr/>
        </p:nvSpPr>
        <p:spPr>
          <a:xfrm>
            <a:off x="5816600" y="2185416"/>
            <a:ext cx="5918200" cy="407822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C06B8D5A-441E-443B-17A5-4A089FFAE75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300" y="2287016"/>
            <a:ext cx="5628801" cy="354482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B72BD37-4536-C22F-B5EC-E59E880D3615}"/>
              </a:ext>
            </a:extLst>
          </p:cNvPr>
          <p:cNvSpPr txBox="1"/>
          <p:nvPr/>
        </p:nvSpPr>
        <p:spPr>
          <a:xfrm>
            <a:off x="5918200" y="5984240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베페 베이비페어 현장 생중계</a:t>
            </a:r>
          </a:p>
        </p:txBody>
      </p:sp>
    </p:spTree>
    <p:extLst>
      <p:ext uri="{BB962C8B-B14F-4D97-AF65-F5344CB8AC3E}">
        <p14:creationId xmlns:p14="http://schemas.microsoft.com/office/powerpoint/2010/main" val="14025764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020D0F4-548D-2023-8242-FEAEEFFE6C99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27F07D-0247-F7C0-29BB-2A857A041C80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IV. PORTFOLIO  ·  04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52620C4-8844-0F22-4D52-528C2B16CD6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92D6A5-6E2B-3608-5DED-9CEA0B3C5EAC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브라운 숏폼영상
공모전 운영대행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853838-E756-93EE-8288-727C54CA3D0A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베이비뉴스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×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브라운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×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인구보건복지협회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— 0.22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억 규모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쇼츠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1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편 최대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60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만 조회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8AB12FF-D48F-E807-A1EF-DB8E701D138D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36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83E9CA-5600-B265-85C9-26AB4ED58A34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계약 및 결과보고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금액은 계약 규모입니다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61F4A7-DF92-B334-19AC-A93148D0C2DE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저출생 극복 캠페인 「건강한 아이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,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행복한 가족」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692AB26-F2AA-A9FD-E36D-74E78FC86AB0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B77429-1F32-B7A4-2CA9-2E135460C57B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사진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숏폼영상 공모전 주관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B2DF972-5F63-5FC8-903E-EADDF5532169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A69784-D7BE-3AF4-30A9-2D0605EB3727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저출생 극복 공익 캠페인으로 기획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9E9FDBB-EC2E-88C3-018F-B96363EF799B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05B4753-8BB7-98FC-A1FC-032807D26FFB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출품작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106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편 접수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7B540CBC-3F1A-FE4F-4EC3-A7BC45A27ACE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D2E6B7E-6974-32DD-024A-01861DE3AA6E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유튜브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18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건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인스타그램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54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건 콘텐츠 업로드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6336A0C-9CEB-C0E8-4743-D1171CDE1AC1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BDDFA05-2227-56E8-1E3D-BCEC17BB48F4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쇼츠 영상 인기영상 조회 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60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3A9565E-2B35-B3CE-BAC0-5AB2820C5E5B}"/>
              </a:ext>
            </a:extLst>
          </p:cNvPr>
          <p:cNvSpPr/>
          <p:nvPr/>
        </p:nvSpPr>
        <p:spPr>
          <a:xfrm>
            <a:off x="5816600" y="2185416"/>
            <a:ext cx="5918200" cy="407822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08CAA1B3-37A0-A12E-3423-FEF02DE92B0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2552081"/>
            <a:ext cx="5715000" cy="301469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ADF5BAE-3862-A813-4291-CB2FA6E25157}"/>
              </a:ext>
            </a:extLst>
          </p:cNvPr>
          <p:cNvSpPr txBox="1"/>
          <p:nvPr/>
        </p:nvSpPr>
        <p:spPr>
          <a:xfrm>
            <a:off x="5918200" y="5984240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숏폼 영상 공모전</a:t>
            </a:r>
          </a:p>
        </p:txBody>
      </p:sp>
    </p:spTree>
    <p:extLst>
      <p:ext uri="{BB962C8B-B14F-4D97-AF65-F5344CB8AC3E}">
        <p14:creationId xmlns:p14="http://schemas.microsoft.com/office/powerpoint/2010/main" val="29031036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FBED343-0695-3548-198C-226FD1334956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081A63-196A-49D0-5BD1-6A156F2891DE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IV. PORTFOLIO  ·  05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A3BF437-7BA5-857F-B419-11495D0FBC1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D2E66B-3A57-CC4C-34E6-8B8D75D3355A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브라이텍스 유튜브
온라인 부모교육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E87302-DF58-0340-D65F-B700E485CFB4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브라이텍스 주최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베이비뉴스 주관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— 0.22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억 규모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누적 조회 수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60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만 달성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A76537-A0D4-3412-5425-AE723E3BE723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37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2386E2-4CF6-2152-6876-8EDC327A6F81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계약 및 결과보고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금액은 계약 규모입니다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D8ACCD-B35E-4235-E49D-5B2D653F5509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제휴 채널과 동시 라이브로 도달을 두 배로 넓혔습니다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BD7AB8F-340F-B278-9010-4DAD68A23E98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7EF8A1-5F08-A9FC-29BC-EDE02BD25483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베이비뉴스 유튜브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6.5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+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공무원연금공단 유튜브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동시 라이브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4B05188-2AC2-7EBF-0A25-32D531B15E84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794D8C-5A59-585A-119B-902101E2B369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순천향대 서울병원 가정의학과 유병욱 교수 출연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A12A287-5652-FE96-9EC0-7DED1F6B2759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26FB8D4-7753-F306-0AE6-7AE9A14BBB8E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패널 유튜버 마루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(13.8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)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조회 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15,553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회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F6DD528-47B7-66DB-CA2A-61E2E6467C2B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5AE229-7D5F-9C8E-5C94-1BEC5462FFF1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인스타그램 인플루언서 조회 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137,506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2F4E589-20C2-FB75-9838-EE27FBFA045F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4E7A719-9C35-C6A9-D6A6-F57B2FCF7DB3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사전신청자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1,859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명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채팅 메시지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2,394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27BAB352-A94F-6ADA-0C20-A1206F6AEB1B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E5DBC4-B2FA-902C-28EB-FDF3F81A0D41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기사 조회 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324,254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646D1F12-D051-8C45-68B2-B36AC71B850C}"/>
              </a:ext>
            </a:extLst>
          </p:cNvPr>
          <p:cNvSpPr/>
          <p:nvPr/>
        </p:nvSpPr>
        <p:spPr>
          <a:xfrm>
            <a:off x="5816600" y="2185416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345DD09E-D10F-649F-4340-9DFA35D8C36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2447389"/>
            <a:ext cx="5715000" cy="1286565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C20882C0-1CB1-44BA-5597-0FA2BB7799D4}"/>
              </a:ext>
            </a:extLst>
          </p:cNvPr>
          <p:cNvSpPr/>
          <p:nvPr/>
        </p:nvSpPr>
        <p:spPr>
          <a:xfrm>
            <a:off x="5816600" y="4300728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2ED2FAE8-8944-082E-4262-C598956843FE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4576506"/>
            <a:ext cx="5715000" cy="125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567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2508BF5-1F35-89CE-DEE2-7D19239D0D25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7781C6-6F27-CA3D-CF54-65989D9B706B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IV. PORTFOLIO  ·  06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76DBCB8-1B00-546F-FA06-2A5B112C14F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82F65CA-DC04-2FD5-69F3-5E06E0ED5FBF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오티톤메디컬
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IMC 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광고 운영대행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9A1D77-A466-F5F5-0A06-3985D7AEF75F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닥터인홈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AI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스너미 체온계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— 0.4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억 규모 광고대행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B5F5DB-D8CA-3A00-E2E3-8B3AC7C6FF0F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38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F099CF-2843-BEA5-AED8-F0C9B6F5A766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계약 및 결과보고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금액은 계약 규모입니다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3777A0-C2AB-7CDF-972F-99B2C451A196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전문가 영상콘텐츠부터 체험단까지 통합 운영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5DF2B8A-40DC-470E-C52A-99F076D3D84C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D816A2-6B5B-6151-4DF0-05F31A5D5131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신제품 국내개발 제품의 통합 마케팅 대행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2055ABA-392B-7E6A-CC69-F90619077049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5DDC334-5E57-DA16-B090-56EBC33ACF58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유튜브 라이브 부모교육 「부모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4.0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맘스클래스」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B4F9650-9F19-7EC5-BAC1-01472B9AD999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F8089B-D292-0B80-A9EF-79A037E2F4FE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전문가 영상콘텐츠 제작 및 바이럴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73F55B00-FFAE-1F58-0FFF-E0591174B41E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E705D84-FACD-E895-D6D4-1052CF670A96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엄마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PD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롱폼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숏폼 영상콘텐츠 제작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48094E0-EE54-5B51-2055-999C74EC9669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92D955C-90C1-7A5C-C5E1-E7C83CBD43A6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기획기사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인터뷰 기획기사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체험단 운영 대행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DC457E53-E9C0-0D6C-91DF-7BECA00B530B}"/>
              </a:ext>
            </a:extLst>
          </p:cNvPr>
          <p:cNvSpPr/>
          <p:nvPr/>
        </p:nvSpPr>
        <p:spPr>
          <a:xfrm>
            <a:off x="5816600" y="2185416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1BC9521D-0EB0-43A9-BFB6-2551442F8F6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524" y="2287016"/>
            <a:ext cx="1604352" cy="1607312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BE224863-9263-1709-1ED3-A8E864E34C02}"/>
              </a:ext>
            </a:extLst>
          </p:cNvPr>
          <p:cNvSpPr/>
          <p:nvPr/>
        </p:nvSpPr>
        <p:spPr>
          <a:xfrm>
            <a:off x="5816600" y="4300728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A3C0583F-94D3-27C6-992D-B677115FA269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629" y="4402328"/>
            <a:ext cx="2306143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653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EC745BE-D65C-A59E-C6B5-DC7A37BBA168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7C571D-F2AC-B8DF-41B7-B99F9B983AD5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IV. PORTFOLIO  ·  07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DC954EA-C7F3-F72E-A176-7BB99DDA4F1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B555D7F-702E-A5E7-FA5E-B8A985E96A4E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어린이집 안심보육
꾸러미 지원사업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B700DA-B4EF-DD2C-8035-AA737FEE1D2B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어린이집안전공제회 입찰 수행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— 2023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년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12.6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억 규모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D32B62-0499-DCF8-5E31-160FEE38DD29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39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A616E9-DABA-EE42-B58E-6A2F42F41B1D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계약 및 결과보고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금액은 계약 규모입니다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C1AFD0-19C4-951E-3D7A-798471C50974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구급키트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44,000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개 제작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공급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7CEA5E6-1BF8-E153-DE1C-A8849DE62C74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3E2D50-EBB2-590D-054F-4686AE8F8213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전국 어린이집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천 개 대상 사업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7750AF-7332-0AEB-F0C1-EC6A706039F2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24F8E37-D715-204B-D934-F466DD34BF46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전국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95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개 육아종합지원센터 체험형 꾸러미 제작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배송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4877D-66B5-3DE9-D499-3FEC6DF5649C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31F30DC-FC27-1E75-7D0E-7E19C2AD48ED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구급키트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44,000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개 제작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어린이집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22,030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곳 배송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EDB0173-B1CC-5105-698D-8E547221912B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066C4B-0D37-3524-8C74-116374274526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사업홍보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안내 영상 제작 및 유튜브 게재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F34DFBE-0305-53DE-C60D-08799D8545A1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941282-5B04-8115-47AA-C2F23F28C50F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각 분야 전문가 안심보육 자문위원 위촉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6B9A38D-85BC-E0EB-287E-E318951A9E7C}"/>
              </a:ext>
            </a:extLst>
          </p:cNvPr>
          <p:cNvSpPr/>
          <p:nvPr/>
        </p:nvSpPr>
        <p:spPr>
          <a:xfrm>
            <a:off x="5816600" y="2185416"/>
            <a:ext cx="5918200" cy="4078224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5098F9E4-93F7-A5E4-FB82-C55EB28BE34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200" y="2552641"/>
            <a:ext cx="5715000" cy="301357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C6C4D418-14BA-D9DE-7982-AABD0F400086}"/>
              </a:ext>
            </a:extLst>
          </p:cNvPr>
          <p:cNvSpPr txBox="1"/>
          <p:nvPr/>
        </p:nvSpPr>
        <p:spPr>
          <a:xfrm>
            <a:off x="5918200" y="5984240"/>
            <a:ext cx="5715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ko-KR" altLang="en-US" sz="8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안심보육 꾸러미</a:t>
            </a:r>
          </a:p>
        </p:txBody>
      </p:sp>
    </p:spTree>
    <p:extLst>
      <p:ext uri="{BB962C8B-B14F-4D97-AF65-F5344CB8AC3E}">
        <p14:creationId xmlns:p14="http://schemas.microsoft.com/office/powerpoint/2010/main" val="27608650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3548551-E0A8-83CA-3B0E-E5EE082B9571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D72C27-EE17-3BEE-F6C5-9EE57FE6B365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IV. PORTFOLIO  ·  08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226D3CF-6A65-E91B-95D8-8E4F6D12FD6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4EA1C68-F61D-157E-1582-E78C4490C53A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인플루언서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·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유튜버
브랜드 커뮤니케이션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0AC744-BF63-DDF3-55F2-817E92576F78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영향력 있는 유튜버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인플루언서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크리에이터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파워블로거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셀럽을 활용합니다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FF870D-9D64-2489-3CA0-253C0BF90AEB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40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788951-7F6E-D310-52E5-A6DD64CCBB77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계약 및 결과보고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금액은 계약 규모입니다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EA5613-1D4A-32B9-70D1-B12F1EB24685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광고주 브랜드 분석을 통해 최적의 커뮤니케이션 전략을 세웁니다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.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0326FC0-6813-868F-E123-B6492AB64824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C18B02-DB2B-1684-1B35-268EF8308975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구독자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1~10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마이크로 유튜버 기획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PPL·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브랜디드 콘텐츠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86A21A2-AFA0-B824-7D32-4836DBF6D3E7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8B0446-7962-9A1A-1B2E-5DA74943047D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인스타그램 인플루언서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웹툰작가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(1~5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)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포스팅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인스타툰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3000B35-3A58-2FFE-4454-493A67F8C31D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06EB54-4A17-451C-2F2E-F448EAA4029C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네이버 파워블로거 포스팅 바이럴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(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방문자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5,000~10,000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명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)</a:t>
            </a:r>
            <a:endParaRPr lang="ko-KR" altLang="en-US" sz="1050">
              <a:solidFill>
                <a:srgbClr val="22222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085C07FB-0D37-B5C4-4EA9-CCB847DB1C9B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FD9770B-0555-4122-3B4E-F522EC2319DE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영상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쇼츠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카드뉴스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웹툰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리뷰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포스팅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웹자보 제작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94DA42D-47FF-687E-8D1C-FC8AD4D9EC86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4633110-B0E8-4CFC-CC60-66480D1CACC8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메가 유튜버 종지부부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43.8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—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조회 수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8.6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D2A7CE70-86A6-8735-4C5C-6B5F91B5F489}"/>
              </a:ext>
            </a:extLst>
          </p:cNvPr>
          <p:cNvSpPr/>
          <p:nvPr/>
        </p:nvSpPr>
        <p:spPr>
          <a:xfrm>
            <a:off x="457200" y="4738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9635FC-B791-79B9-164D-B8652E9A6409}"/>
              </a:ext>
            </a:extLst>
          </p:cNvPr>
          <p:cNvSpPr txBox="1"/>
          <p:nvPr/>
        </p:nvSpPr>
        <p:spPr>
          <a:xfrm>
            <a:off x="596900" y="4674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유튜브 브랜디드 콘텐츠 바이엘코리아 비판텐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28103027-A7F9-B035-2B99-788E1302932F}"/>
              </a:ext>
            </a:extLst>
          </p:cNvPr>
          <p:cNvSpPr/>
          <p:nvPr/>
        </p:nvSpPr>
        <p:spPr>
          <a:xfrm>
            <a:off x="5816600" y="2185416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9C3D7C45-F155-6699-3FAE-BB993B468A9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044" y="2287016"/>
            <a:ext cx="1607312" cy="1607312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19E60F9D-DD9E-AB3F-013C-08FAF0AF5347}"/>
              </a:ext>
            </a:extLst>
          </p:cNvPr>
          <p:cNvSpPr/>
          <p:nvPr/>
        </p:nvSpPr>
        <p:spPr>
          <a:xfrm>
            <a:off x="5816600" y="4300728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0E8502AA-2221-A90B-A42C-F4351BEBAE30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457" y="4402328"/>
            <a:ext cx="2818488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9673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18F7BB1-BF7E-225F-3991-D8B423252643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B8D8C4-F311-D23C-FADD-2E672B634C2E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IV. PORTFOLIO  ·  09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5B58515-C269-98D0-33F8-1A531854374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8EF931A-F0DF-B19C-3C2B-923B896FA78D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NE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능률 심층면접조사
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(FGI) 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운영대행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0CC745-C0E2-5B2B-EB7C-06B4F6D76500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신제품 개발과 브랜드 리뉴얼을 위한 포커스그룹 인터뷰를 원스톱으로 수행합니다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5B26AC-0B60-522B-C240-EABFE53FCBAC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41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0DED62-8D04-78D6-E26E-26D672363EC6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계약 및 결과보고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금액은 계약 규모입니다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45291E-0B41-CB2F-5A48-C4487047619D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기획부터 진행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,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결과분석 보고서 작성까지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FDE4ADA-9D12-DBA8-520B-F2AA0EA5E570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2DEDEF-1610-BF20-4121-33391ED61B10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NE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능률 스마트학습기 마이올린 브랜드 리뉴얼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FGI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운영 대행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37B1B5E2-478A-540A-D2B1-9CDD061E27D5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C6F22D-1076-BD97-BEFF-ED08E716D458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타깃에 맞는 그룹 선정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BB55A97-B401-A37A-9625-A4B9E6C8EF09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88AF54-3970-8B6D-B4E5-5926AD346871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설문문항 설계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설문 진행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4F0046-B79D-D923-9D93-C980D0BDF6DF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762B4BE-4674-B22E-CA8A-F9D79947D162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결과보고서 작성까지 원스톱 진행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65A8896-9DB7-1A73-AA55-21290347D9AF}"/>
              </a:ext>
            </a:extLst>
          </p:cNvPr>
          <p:cNvSpPr/>
          <p:nvPr/>
        </p:nvSpPr>
        <p:spPr>
          <a:xfrm>
            <a:off x="457200" y="4357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7297D44-E68C-CF52-DE12-0B46BC82A0FE}"/>
              </a:ext>
            </a:extLst>
          </p:cNvPr>
          <p:cNvSpPr txBox="1"/>
          <p:nvPr/>
        </p:nvSpPr>
        <p:spPr>
          <a:xfrm>
            <a:off x="596900" y="4293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신제품 출시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브랜드 리뉴얼 전 심층 인터뷰에 활용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F023FE2-2F56-9949-09C8-2BA4A7BC2DDA}"/>
              </a:ext>
            </a:extLst>
          </p:cNvPr>
          <p:cNvSpPr/>
          <p:nvPr/>
        </p:nvSpPr>
        <p:spPr>
          <a:xfrm>
            <a:off x="5816600" y="2185416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25B47574-655C-60DF-87DE-5E6601951D8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825" y="2287016"/>
            <a:ext cx="2409748" cy="1607312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DD6C8B43-6F8D-6922-AF69-5267A235ED70}"/>
              </a:ext>
            </a:extLst>
          </p:cNvPr>
          <p:cNvSpPr/>
          <p:nvPr/>
        </p:nvSpPr>
        <p:spPr>
          <a:xfrm>
            <a:off x="5816600" y="4300728"/>
            <a:ext cx="59182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B65E2653-7245-0880-7C8C-CBDB961BA67D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825" y="4402328"/>
            <a:ext cx="2409748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4997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C293659-8C77-E986-7CEE-703BAFB7764A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584F4F-F7A1-03E6-AB05-FB39541A4500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IV. PORTFOLIO  ·  10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D0FC846-E098-A4C9-A6ED-22857860F23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02E318-6F62-8F23-AA09-FD542815DF75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엄마 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PD 1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분 육아
브랜디드 영상콘텐츠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F18BB4-9B42-72A9-C07C-197A0AE22CF0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베이비뉴스 유튜브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·SNS·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뉴스 채널 브랜디드 영상콘텐츠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—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롱폼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숏폼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1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편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500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만 원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4E8ABE-12A3-4200-4DE1-97CF81867C09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42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6E4CBD-231F-838C-5121-F0437A6D63E0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각 사업 계약 및 결과보고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금액은 계약 규모입니다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BD4863-049C-18C5-E71D-9E653623CC06}"/>
              </a:ext>
            </a:extLst>
          </p:cNvPr>
          <p:cNvSpPr txBox="1"/>
          <p:nvPr/>
        </p:nvSpPr>
        <p:spPr>
          <a:xfrm>
            <a:off x="457200" y="2185416"/>
            <a:ext cx="50292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편당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 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최소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뷰 이상 보장 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(CPV 500</a:t>
            </a: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원</a:t>
            </a:r>
            <a:r>
              <a:rPr lang="en-US" altLang="ko-KR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)</a:t>
            </a:r>
            <a:endParaRPr lang="ko-KR" altLang="en-US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4A1695B-889A-D89C-06BA-DBA8DF2F2806}"/>
              </a:ext>
            </a:extLst>
          </p:cNvPr>
          <p:cNvSpPr/>
          <p:nvPr/>
        </p:nvSpPr>
        <p:spPr>
          <a:xfrm>
            <a:off x="457200" y="2833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E67B18-DBA4-57E2-CA74-5AE3494964E8}"/>
              </a:ext>
            </a:extLst>
          </p:cNvPr>
          <p:cNvSpPr txBox="1"/>
          <p:nvPr/>
        </p:nvSpPr>
        <p:spPr>
          <a:xfrm>
            <a:off x="596900" y="2769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「엄마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PD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의 장바구니」 롱폼 콘텐츠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0E17DB0-BA6B-B1CB-C22B-77AF76AEB9B0}"/>
              </a:ext>
            </a:extLst>
          </p:cNvPr>
          <p:cNvSpPr/>
          <p:nvPr/>
        </p:nvSpPr>
        <p:spPr>
          <a:xfrm>
            <a:off x="457200" y="3214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B0F548-A719-34B8-3B9A-272A95256D96}"/>
              </a:ext>
            </a:extLst>
          </p:cNvPr>
          <p:cNvSpPr txBox="1"/>
          <p:nvPr/>
        </p:nvSpPr>
        <p:spPr>
          <a:xfrm>
            <a:off x="596900" y="3150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「엄마 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PD 1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분 육아」 숏폼 콘텐츠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DCC4FFF-7824-D312-B724-C9F810BA8505}"/>
              </a:ext>
            </a:extLst>
          </p:cNvPr>
          <p:cNvSpPr/>
          <p:nvPr/>
        </p:nvSpPr>
        <p:spPr>
          <a:xfrm>
            <a:off x="457200" y="3595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C531801-182C-54A0-3DAF-5734919B76D8}"/>
              </a:ext>
            </a:extLst>
          </p:cNvPr>
          <p:cNvSpPr txBox="1"/>
          <p:nvPr/>
        </p:nvSpPr>
        <p:spPr>
          <a:xfrm>
            <a:off x="596900" y="3531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기획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촬영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편집</a:t>
            </a:r>
            <a:r>
              <a:rPr lang="en-US" altLang="ko-KR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채널 업로드까지 일괄 진행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45FB273-D405-4EAE-0751-65F29E30AACC}"/>
              </a:ext>
            </a:extLst>
          </p:cNvPr>
          <p:cNvSpPr/>
          <p:nvPr/>
        </p:nvSpPr>
        <p:spPr>
          <a:xfrm>
            <a:off x="457200" y="3976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652B634-0691-0CF8-A5E5-C747AD839088}"/>
              </a:ext>
            </a:extLst>
          </p:cNvPr>
          <p:cNvSpPr txBox="1"/>
          <p:nvPr/>
        </p:nvSpPr>
        <p:spPr>
          <a:xfrm>
            <a:off x="596900" y="3912616"/>
            <a:ext cx="48895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단순 메타 광고의 한계를 넘어 신뢰도 검증 브랜딩 확산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B361CA4-9D49-5F60-7955-5203915E1B49}"/>
              </a:ext>
            </a:extLst>
          </p:cNvPr>
          <p:cNvSpPr/>
          <p:nvPr/>
        </p:nvSpPr>
        <p:spPr>
          <a:xfrm>
            <a:off x="58166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EF890488-1DB6-6025-E3C5-0F3B87179D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955" y="2287016"/>
            <a:ext cx="2532190" cy="1607312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C81A1483-506C-EF8D-27A6-08B27078016A}"/>
              </a:ext>
            </a:extLst>
          </p:cNvPr>
          <p:cNvSpPr/>
          <p:nvPr/>
        </p:nvSpPr>
        <p:spPr>
          <a:xfrm>
            <a:off x="8851900" y="2185416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4FF3C991-9828-0EFB-69B4-C341325104B5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6785" y="2287016"/>
            <a:ext cx="2473129" cy="1607312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821EBFB9-1DA8-2D47-4063-5675FB8AD987}"/>
              </a:ext>
            </a:extLst>
          </p:cNvPr>
          <p:cNvSpPr/>
          <p:nvPr/>
        </p:nvSpPr>
        <p:spPr>
          <a:xfrm>
            <a:off x="58166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D20D6205-C1FD-E05B-4024-C20DAEFB4210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389" y="4402328"/>
            <a:ext cx="1227322" cy="1607312"/>
          </a:xfrm>
          <a:prstGeom prst="rect">
            <a:avLst/>
          </a:prstGeom>
        </p:spPr>
      </p:pic>
      <p:sp>
        <p:nvSpPr>
          <p:cNvPr id="28" name="직사각형 27">
            <a:extLst>
              <a:ext uri="{FF2B5EF4-FFF2-40B4-BE49-F238E27FC236}">
                <a16:creationId xmlns:a16="http://schemas.microsoft.com/office/drawing/2014/main" id="{CE4F4FDF-4D8D-CF07-0294-C760A7A19BF6}"/>
              </a:ext>
            </a:extLst>
          </p:cNvPr>
          <p:cNvSpPr/>
          <p:nvPr/>
        </p:nvSpPr>
        <p:spPr>
          <a:xfrm>
            <a:off x="8851900" y="4300728"/>
            <a:ext cx="2882900" cy="1962912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D3BAA7F8-4DF6-FF3C-2358-619B0D164769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4140" y="4402328"/>
            <a:ext cx="1238421" cy="16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3126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5D188E54-544B-29DA-F853-1A22F9CFEB0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E2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B55B4A8-1FF3-CA86-EE5F-F4B08B498D88}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996A15-5E4F-4FC3-EDB9-9AC0CCE9BBED}"/>
              </a:ext>
            </a:extLst>
          </p:cNvPr>
          <p:cNvSpPr txBox="1"/>
          <p:nvPr/>
        </p:nvSpPr>
        <p:spPr>
          <a:xfrm>
            <a:off x="457200" y="762000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1000">
                <a:solidFill>
                  <a:srgbClr val="7896BE"/>
                </a:solidFill>
                <a:latin typeface="Freesentation 6 SemiBold" pitchFamily="2" charset="-127"/>
                <a:ea typeface="Freesentation 6 SemiBold" pitchFamily="2" charset="-127"/>
              </a:rPr>
              <a:t>V</a:t>
            </a:r>
            <a:endParaRPr lang="ko-KR" altLang="en-US" sz="1000">
              <a:solidFill>
                <a:srgbClr val="7896BE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83BC5EB-014B-6262-EABA-C5D3F2E21D8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711200"/>
            <a:ext cx="647700" cy="2146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3C564D8-FEFF-7789-3594-F4ABFCBA36B8}"/>
              </a:ext>
            </a:extLst>
          </p:cNvPr>
          <p:cNvSpPr txBox="1"/>
          <p:nvPr/>
        </p:nvSpPr>
        <p:spPr>
          <a:xfrm>
            <a:off x="457200" y="2946400"/>
            <a:ext cx="990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en-US" altLang="ko-KR" sz="3800" spc="-12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BUDGET</a:t>
            </a:r>
            <a:endParaRPr lang="ko-KR" altLang="en-US" sz="3800" spc="-120">
              <a:solidFill>
                <a:srgbClr val="FFFF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C641F21-5DD8-1EB7-CD41-EA9FB75B8E85}"/>
              </a:ext>
            </a:extLst>
          </p:cNvPr>
          <p:cNvSpPr/>
          <p:nvPr/>
        </p:nvSpPr>
        <p:spPr>
          <a:xfrm>
            <a:off x="457200" y="3886200"/>
            <a:ext cx="558800" cy="3810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9327B7-FC44-802F-1C71-4D5C4283D012}"/>
              </a:ext>
            </a:extLst>
          </p:cNvPr>
          <p:cNvSpPr txBox="1"/>
          <p:nvPr/>
        </p:nvSpPr>
        <p:spPr>
          <a:xfrm>
            <a:off x="457200" y="4140200"/>
            <a:ext cx="965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5000"/>
              </a:lnSpc>
            </a:pP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상품별 단가와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목적별로 묶은 세 가지 추천 패키지입니다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300">
              <a:solidFill>
                <a:srgbClr val="A8B6C8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F814B6-66C7-DC6F-86B2-D16F9A7A96B8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788494"/>
                </a:solidFill>
                <a:latin typeface="Freesentation 5 Medium" pitchFamily="2" charset="-127"/>
                <a:ea typeface="Freesentation 5 Medium" pitchFamily="2" charset="-127"/>
              </a:rPr>
              <a:t>43</a:t>
            </a:r>
            <a:endParaRPr lang="ko-KR" altLang="en-US" sz="800">
              <a:solidFill>
                <a:srgbClr val="788494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8924687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03AB92C-3A60-A0B9-86F2-3C206FE2A236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C43AB7-71B7-94D9-15F9-4D4F1417BBD0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V. BUDGET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70ACE68-A938-4858-5054-229E561DFC4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5FD16E4-51F2-A219-137E-84DF1E179533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Media Mix 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단가표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659531-A633-1677-86EF-80B99D0BF5C1}"/>
              </a:ext>
            </a:extLst>
          </p:cNvPr>
          <p:cNvSpPr txBox="1"/>
          <p:nvPr/>
        </p:nvSpPr>
        <p:spPr>
          <a:xfrm>
            <a:off x="457200" y="16682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모든 금액은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VAT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별도이며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조합에 따라 협의가 가능합니다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C6900B-0C1E-3F79-25CA-5455F1E7588D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44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E89469-3F9A-89DA-CC6F-5B894DC5F56C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2026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년 베이비뉴스 광고 단가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실제 집행은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4BE8C69-9B38-6F49-447B-208F8991AC39}"/>
              </a:ext>
            </a:extLst>
          </p:cNvPr>
          <p:cNvSpPr/>
          <p:nvPr/>
        </p:nvSpPr>
        <p:spPr>
          <a:xfrm>
            <a:off x="457200" y="2185416"/>
            <a:ext cx="11277600" cy="3048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B93A67-FC24-2956-BCF3-C99B6E396BA6}"/>
              </a:ext>
            </a:extLst>
          </p:cNvPr>
          <p:cNvSpPr txBox="1"/>
          <p:nvPr/>
        </p:nvSpPr>
        <p:spPr>
          <a:xfrm>
            <a:off x="609600" y="2261616"/>
            <a:ext cx="101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분류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E1DC068-15E2-3907-7D58-A54C9A033ACC}"/>
              </a:ext>
            </a:extLst>
          </p:cNvPr>
          <p:cNvSpPr txBox="1"/>
          <p:nvPr/>
        </p:nvSpPr>
        <p:spPr>
          <a:xfrm>
            <a:off x="1701800" y="226161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상품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31F906-1FE8-16F6-7399-FA6236B20F4D}"/>
              </a:ext>
            </a:extLst>
          </p:cNvPr>
          <p:cNvSpPr txBox="1"/>
          <p:nvPr/>
        </p:nvSpPr>
        <p:spPr>
          <a:xfrm>
            <a:off x="3479800" y="226161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내용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B695AC-7E79-9F1F-1AE2-3F2FAB7327AE}"/>
              </a:ext>
            </a:extLst>
          </p:cNvPr>
          <p:cNvSpPr txBox="1"/>
          <p:nvPr/>
        </p:nvSpPr>
        <p:spPr>
          <a:xfrm>
            <a:off x="8991600" y="226161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단위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853D4E-9D57-13D2-D83F-5EEDA667FD0C}"/>
              </a:ext>
            </a:extLst>
          </p:cNvPr>
          <p:cNvSpPr txBox="1"/>
          <p:nvPr/>
        </p:nvSpPr>
        <p:spPr>
          <a:xfrm>
            <a:off x="10388600" y="226161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9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단가 </a:t>
            </a:r>
            <a:r>
              <a:rPr lang="en-US" altLang="ko-KR" sz="9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(VAT </a:t>
            </a:r>
            <a:r>
              <a:rPr lang="ko-KR" altLang="en-US" sz="9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별도</a:t>
            </a:r>
            <a:r>
              <a:rPr lang="en-US" altLang="ko-KR" sz="9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)</a:t>
            </a:r>
            <a:endParaRPr lang="ko-KR" altLang="en-US" sz="900">
              <a:solidFill>
                <a:srgbClr val="222222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25457C43-CFAE-6E3F-E5C2-4F03A2F9596B}"/>
              </a:ext>
            </a:extLst>
          </p:cNvPr>
          <p:cNvSpPr/>
          <p:nvPr/>
        </p:nvSpPr>
        <p:spPr>
          <a:xfrm>
            <a:off x="457200" y="2515616"/>
            <a:ext cx="11277600" cy="9525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F92E5DC-CF96-98C1-33DF-45BDDCA350CD}"/>
              </a:ext>
            </a:extLst>
          </p:cNvPr>
          <p:cNvSpPr txBox="1"/>
          <p:nvPr/>
        </p:nvSpPr>
        <p:spPr>
          <a:xfrm>
            <a:off x="609600" y="2579116"/>
            <a:ext cx="101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언론홍보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EFC64F2-CD25-671A-3B27-E3426235B17E}"/>
              </a:ext>
            </a:extLst>
          </p:cNvPr>
          <p:cNvSpPr txBox="1"/>
          <p:nvPr/>
        </p:nvSpPr>
        <p:spPr>
          <a:xfrm>
            <a:off x="1701800" y="257911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기사제휴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BBCE0D0-B78D-751E-AD63-A79B76B768AD}"/>
              </a:ext>
            </a:extLst>
          </p:cNvPr>
          <p:cNvSpPr txBox="1"/>
          <p:nvPr/>
        </p:nvSpPr>
        <p:spPr>
          <a:xfrm>
            <a:off x="3479800" y="257911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기업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기관에 실시간 뉴스 콘텐츠 제공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E445496-A22C-34DD-22D9-B5999A546FAC}"/>
              </a:ext>
            </a:extLst>
          </p:cNvPr>
          <p:cNvSpPr txBox="1"/>
          <p:nvPr/>
        </p:nvSpPr>
        <p:spPr>
          <a:xfrm>
            <a:off x="8991600" y="257911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개월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3C7EB3-799B-169C-5893-1A1FC3F2FD59}"/>
              </a:ext>
            </a:extLst>
          </p:cNvPr>
          <p:cNvSpPr txBox="1"/>
          <p:nvPr/>
        </p:nvSpPr>
        <p:spPr>
          <a:xfrm>
            <a:off x="10388600" y="257911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1FC0C3-3FC3-ADD5-A10D-0FE564E6E369}"/>
              </a:ext>
            </a:extLst>
          </p:cNvPr>
          <p:cNvSpPr txBox="1"/>
          <p:nvPr/>
        </p:nvSpPr>
        <p:spPr>
          <a:xfrm>
            <a:off x="1701800" y="285216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기사송출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DDEB5D1-2EDC-9D11-D457-780872FD8690}"/>
              </a:ext>
            </a:extLst>
          </p:cNvPr>
          <p:cNvSpPr txBox="1"/>
          <p:nvPr/>
        </p:nvSpPr>
        <p:spPr>
          <a:xfrm>
            <a:off x="3479800" y="285216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일 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50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팔로워 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100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만 독자에게 송출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314EE1-663A-C775-006D-30CF1DB6818C}"/>
              </a:ext>
            </a:extLst>
          </p:cNvPr>
          <p:cNvSpPr txBox="1"/>
          <p:nvPr/>
        </p:nvSpPr>
        <p:spPr>
          <a:xfrm>
            <a:off x="8991600" y="285216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월 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4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BCD4E59-8149-3DFE-116A-162846A7FA40}"/>
              </a:ext>
            </a:extLst>
          </p:cNvPr>
          <p:cNvSpPr txBox="1"/>
          <p:nvPr/>
        </p:nvSpPr>
        <p:spPr>
          <a:xfrm>
            <a:off x="10388600" y="285216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F506DE6-7580-C5E1-C699-DE31184908F5}"/>
              </a:ext>
            </a:extLst>
          </p:cNvPr>
          <p:cNvSpPr txBox="1"/>
          <p:nvPr/>
        </p:nvSpPr>
        <p:spPr>
          <a:xfrm>
            <a:off x="1701800" y="312521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기획기사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FE0084-5064-C807-7D22-A009941034E3}"/>
              </a:ext>
            </a:extLst>
          </p:cNvPr>
          <p:cNvSpPr txBox="1"/>
          <p:nvPr/>
        </p:nvSpPr>
        <p:spPr>
          <a:xfrm>
            <a:off x="3479800" y="312521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대 포털 검색 노출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조회 수 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~40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만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93D3E9B-BA7D-F3B4-50ED-788723B9D86B}"/>
              </a:ext>
            </a:extLst>
          </p:cNvPr>
          <p:cNvSpPr txBox="1"/>
          <p:nvPr/>
        </p:nvSpPr>
        <p:spPr>
          <a:xfrm>
            <a:off x="8991600" y="312521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4B4C388-2C01-5551-232D-E3D0D7AEBE81}"/>
              </a:ext>
            </a:extLst>
          </p:cNvPr>
          <p:cNvSpPr txBox="1"/>
          <p:nvPr/>
        </p:nvSpPr>
        <p:spPr>
          <a:xfrm>
            <a:off x="10388600" y="312521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B942534-B60D-380A-8814-B7249CC86323}"/>
              </a:ext>
            </a:extLst>
          </p:cNvPr>
          <p:cNvSpPr txBox="1"/>
          <p:nvPr/>
        </p:nvSpPr>
        <p:spPr>
          <a:xfrm>
            <a:off x="1701800" y="339826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배너광고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A35B707-13C4-D470-5782-340DABC5375D}"/>
              </a:ext>
            </a:extLst>
          </p:cNvPr>
          <p:cNvSpPr txBox="1"/>
          <p:nvPr/>
        </p:nvSpPr>
        <p:spPr>
          <a:xfrm>
            <a:off x="3479800" y="339826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홈페이지 구좌 노출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3F5DFF0-19C6-8411-DA0D-EDCB5A59A8B6}"/>
              </a:ext>
            </a:extLst>
          </p:cNvPr>
          <p:cNvSpPr txBox="1"/>
          <p:nvPr/>
        </p:nvSpPr>
        <p:spPr>
          <a:xfrm>
            <a:off x="8991600" y="339826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구좌 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/ 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개월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C147E8C-1DFC-4959-BB70-EB813799B635}"/>
              </a:ext>
            </a:extLst>
          </p:cNvPr>
          <p:cNvSpPr txBox="1"/>
          <p:nvPr/>
        </p:nvSpPr>
        <p:spPr>
          <a:xfrm>
            <a:off x="10388600" y="339826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100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BE0512E-A589-4F80-75F0-3256472D8C1C}"/>
              </a:ext>
            </a:extLst>
          </p:cNvPr>
          <p:cNvSpPr txBox="1"/>
          <p:nvPr/>
        </p:nvSpPr>
        <p:spPr>
          <a:xfrm>
            <a:off x="1701800" y="367131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이벤트</a:t>
            </a:r>
            <a:r>
              <a:rPr lang="en-US" altLang="ko-KR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(</a:t>
            </a:r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무료체험</a:t>
            </a:r>
            <a:r>
              <a:rPr lang="en-US" altLang="ko-KR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)</a:t>
            </a:r>
            <a:endParaRPr lang="ko-KR" altLang="en-US" sz="950">
              <a:solidFill>
                <a:srgbClr val="222222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27B16B-7C98-1C50-9D4C-6F0808C5879C}"/>
              </a:ext>
            </a:extLst>
          </p:cNvPr>
          <p:cNvSpPr txBox="1"/>
          <p:nvPr/>
        </p:nvSpPr>
        <p:spPr>
          <a:xfrm>
            <a:off x="3479800" y="367131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Core Target DB 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마케팅 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 CPA 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제휴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6DD3F4E-6A80-61DF-ABC1-052CBFEF8F5B}"/>
              </a:ext>
            </a:extLst>
          </p:cNvPr>
          <p:cNvSpPr txBox="1"/>
          <p:nvPr/>
        </p:nvSpPr>
        <p:spPr>
          <a:xfrm>
            <a:off x="8991600" y="367131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559009B-FD1E-E711-7B61-077F3FF38060}"/>
              </a:ext>
            </a:extLst>
          </p:cNvPr>
          <p:cNvSpPr txBox="1"/>
          <p:nvPr/>
        </p:nvSpPr>
        <p:spPr>
          <a:xfrm>
            <a:off x="10388600" y="367131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3C0FA1D-A5DA-3733-AD62-43DC27D595EA}"/>
              </a:ext>
            </a:extLst>
          </p:cNvPr>
          <p:cNvSpPr txBox="1"/>
          <p:nvPr/>
        </p:nvSpPr>
        <p:spPr>
          <a:xfrm>
            <a:off x="1701800" y="394436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샘플링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BADE487-97E1-616B-40CB-6D29C9A862FE}"/>
              </a:ext>
            </a:extLst>
          </p:cNvPr>
          <p:cNvSpPr txBox="1"/>
          <p:nvPr/>
        </p:nvSpPr>
        <p:spPr>
          <a:xfrm>
            <a:off x="3479800" y="394436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예비맘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육아맘 해피박스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결과보고서 포함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7B42D9D-943E-E09D-DF84-3871FFE64E39}"/>
              </a:ext>
            </a:extLst>
          </p:cNvPr>
          <p:cNvSpPr txBox="1"/>
          <p:nvPr/>
        </p:nvSpPr>
        <p:spPr>
          <a:xfrm>
            <a:off x="8991600" y="394436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월 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500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개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0A70A99-1763-F663-D386-8EDF52229962}"/>
              </a:ext>
            </a:extLst>
          </p:cNvPr>
          <p:cNvSpPr txBox="1"/>
          <p:nvPr/>
        </p:nvSpPr>
        <p:spPr>
          <a:xfrm>
            <a:off x="10388600" y="394436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2972430E-09E0-A4CC-43BD-7BF0673A06D8}"/>
              </a:ext>
            </a:extLst>
          </p:cNvPr>
          <p:cNvSpPr/>
          <p:nvPr/>
        </p:nvSpPr>
        <p:spPr>
          <a:xfrm>
            <a:off x="457200" y="4153916"/>
            <a:ext cx="11277600" cy="9525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6980EB6-F6C6-015E-BAD4-8333EBA8FC26}"/>
              </a:ext>
            </a:extLst>
          </p:cNvPr>
          <p:cNvSpPr txBox="1"/>
          <p:nvPr/>
        </p:nvSpPr>
        <p:spPr>
          <a:xfrm>
            <a:off x="609600" y="4217416"/>
            <a:ext cx="101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SNS</a:t>
            </a:r>
            <a:endParaRPr lang="ko-KR" altLang="en-US" sz="900">
              <a:solidFill>
                <a:srgbClr val="1456F0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A51F807-0ECD-FFE2-28B1-75906769DDE2}"/>
              </a:ext>
            </a:extLst>
          </p:cNvPr>
          <p:cNvSpPr txBox="1"/>
          <p:nvPr/>
        </p:nvSpPr>
        <p:spPr>
          <a:xfrm>
            <a:off x="1701800" y="421741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SNS </a:t>
            </a:r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채널 게재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1AB96C6-201E-93AF-AF36-79AD598B1AA8}"/>
              </a:ext>
            </a:extLst>
          </p:cNvPr>
          <p:cNvSpPr txBox="1"/>
          <p:nvPr/>
        </p:nvSpPr>
        <p:spPr>
          <a:xfrm>
            <a:off x="3479800" y="421741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페이스북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인스타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카카오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포스트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블로그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34F2451-56A8-4EB1-11D0-0F619F53BF04}"/>
              </a:ext>
            </a:extLst>
          </p:cNvPr>
          <p:cNvSpPr txBox="1"/>
          <p:nvPr/>
        </p:nvSpPr>
        <p:spPr>
          <a:xfrm>
            <a:off x="8991600" y="421741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B5D4219-9B87-FE99-B426-23B185598A4E}"/>
              </a:ext>
            </a:extLst>
          </p:cNvPr>
          <p:cNvSpPr txBox="1"/>
          <p:nvPr/>
        </p:nvSpPr>
        <p:spPr>
          <a:xfrm>
            <a:off x="10388600" y="421741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300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15DC1774-6E94-FF91-2590-DE90D20C2E00}"/>
              </a:ext>
            </a:extLst>
          </p:cNvPr>
          <p:cNvSpPr/>
          <p:nvPr/>
        </p:nvSpPr>
        <p:spPr>
          <a:xfrm>
            <a:off x="457200" y="4426966"/>
            <a:ext cx="11277600" cy="9525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8E38601-A697-9A16-93D8-F2A803E0A55A}"/>
              </a:ext>
            </a:extLst>
          </p:cNvPr>
          <p:cNvSpPr txBox="1"/>
          <p:nvPr/>
        </p:nvSpPr>
        <p:spPr>
          <a:xfrm>
            <a:off x="609600" y="4490466"/>
            <a:ext cx="101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유튜브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4F09BD4-AB28-2872-FA0C-9B4E8AEC2212}"/>
              </a:ext>
            </a:extLst>
          </p:cNvPr>
          <p:cNvSpPr txBox="1"/>
          <p:nvPr/>
        </p:nvSpPr>
        <p:spPr>
          <a:xfrm>
            <a:off x="1701800" y="449046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맘스클래스 메인후원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44E73ED-4743-BACE-85DA-C6C2B9C5276F}"/>
              </a:ext>
            </a:extLst>
          </p:cNvPr>
          <p:cNvSpPr txBox="1"/>
          <p:nvPr/>
        </p:nvSpPr>
        <p:spPr>
          <a:xfrm>
            <a:off x="3479800" y="449046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브랜디드 콘텐츠 제작 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+ 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라이브 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+ 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확산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42B807F-15CF-8B78-7D22-0E1D9264A5CD}"/>
              </a:ext>
            </a:extLst>
          </p:cNvPr>
          <p:cNvSpPr txBox="1"/>
          <p:nvPr/>
        </p:nvSpPr>
        <p:spPr>
          <a:xfrm>
            <a:off x="8991600" y="449046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8EE71F3-2696-680A-7418-8049EB726913}"/>
              </a:ext>
            </a:extLst>
          </p:cNvPr>
          <p:cNvSpPr txBox="1"/>
          <p:nvPr/>
        </p:nvSpPr>
        <p:spPr>
          <a:xfrm>
            <a:off x="10388600" y="449046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2,000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2DD3917-796C-443A-7CAE-FC0E931BEB7A}"/>
              </a:ext>
            </a:extLst>
          </p:cNvPr>
          <p:cNvSpPr txBox="1"/>
          <p:nvPr/>
        </p:nvSpPr>
        <p:spPr>
          <a:xfrm>
            <a:off x="1701800" y="476351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맘스클래스 서브후원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E9152DF-FAD1-EF9B-99E2-BEB989521755}"/>
              </a:ext>
            </a:extLst>
          </p:cNvPr>
          <p:cNvSpPr txBox="1"/>
          <p:nvPr/>
        </p:nvSpPr>
        <p:spPr>
          <a:xfrm>
            <a:off x="3479800" y="476351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동일 방송 내 서브 노출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8525862-D909-7A25-F0DF-9FAEE65F525D}"/>
              </a:ext>
            </a:extLst>
          </p:cNvPr>
          <p:cNvSpPr txBox="1"/>
          <p:nvPr/>
        </p:nvSpPr>
        <p:spPr>
          <a:xfrm>
            <a:off x="8991600" y="476351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915322E-7AB1-641D-9C27-380A758B54C4}"/>
              </a:ext>
            </a:extLst>
          </p:cNvPr>
          <p:cNvSpPr txBox="1"/>
          <p:nvPr/>
        </p:nvSpPr>
        <p:spPr>
          <a:xfrm>
            <a:off x="10388600" y="476351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0EC1313-E4B8-1C32-06CC-8CB304FAB586}"/>
              </a:ext>
            </a:extLst>
          </p:cNvPr>
          <p:cNvSpPr txBox="1"/>
          <p:nvPr/>
        </p:nvSpPr>
        <p:spPr>
          <a:xfrm>
            <a:off x="1701800" y="503656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맘스클래스 </a:t>
            </a:r>
            <a:r>
              <a:rPr lang="en-US" altLang="ko-KR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PPL</a:t>
            </a:r>
            <a:endParaRPr lang="ko-KR" altLang="en-US" sz="950">
              <a:solidFill>
                <a:srgbClr val="222222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3825DCB-65EB-A406-CCBA-6322167920D1}"/>
              </a:ext>
            </a:extLst>
          </p:cNvPr>
          <p:cNvSpPr txBox="1"/>
          <p:nvPr/>
        </p:nvSpPr>
        <p:spPr>
          <a:xfrm>
            <a:off x="3479800" y="503656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방송 내 제품 노출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D8DFD6A-D76F-903E-98C3-8C76B6D5D1DD}"/>
              </a:ext>
            </a:extLst>
          </p:cNvPr>
          <p:cNvSpPr txBox="1"/>
          <p:nvPr/>
        </p:nvSpPr>
        <p:spPr>
          <a:xfrm>
            <a:off x="8991600" y="503656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B1EEB2E-C35D-67EC-458E-C7F0E8183177}"/>
              </a:ext>
            </a:extLst>
          </p:cNvPr>
          <p:cNvSpPr txBox="1"/>
          <p:nvPr/>
        </p:nvSpPr>
        <p:spPr>
          <a:xfrm>
            <a:off x="10388600" y="503656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200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8D5FBD3-CACA-285D-2BE1-845FFCBBC871}"/>
              </a:ext>
            </a:extLst>
          </p:cNvPr>
          <p:cNvSpPr txBox="1"/>
          <p:nvPr/>
        </p:nvSpPr>
        <p:spPr>
          <a:xfrm>
            <a:off x="1701800" y="530961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1</a:t>
            </a:r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분 육아 영상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772BE54-3ABA-FD0B-83CD-B3C9F519CB6F}"/>
              </a:ext>
            </a:extLst>
          </p:cNvPr>
          <p:cNvSpPr txBox="1"/>
          <p:nvPr/>
        </p:nvSpPr>
        <p:spPr>
          <a:xfrm>
            <a:off x="3479800" y="530961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롱폼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숏폼 제작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만 뷰 이상 보장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2628781-48C5-BEA3-0319-A8FD9EE2AAA8}"/>
              </a:ext>
            </a:extLst>
          </p:cNvPr>
          <p:cNvSpPr txBox="1"/>
          <p:nvPr/>
        </p:nvSpPr>
        <p:spPr>
          <a:xfrm>
            <a:off x="8991600" y="530961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38A52AD-54A6-5E2F-539A-DADBA91181B5}"/>
              </a:ext>
            </a:extLst>
          </p:cNvPr>
          <p:cNvSpPr txBox="1"/>
          <p:nvPr/>
        </p:nvSpPr>
        <p:spPr>
          <a:xfrm>
            <a:off x="10388600" y="530961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5315C2C0-DDB2-FD14-CFB1-417910B1E3F8}"/>
              </a:ext>
            </a:extLst>
          </p:cNvPr>
          <p:cNvSpPr/>
          <p:nvPr/>
        </p:nvSpPr>
        <p:spPr>
          <a:xfrm>
            <a:off x="457200" y="5519166"/>
            <a:ext cx="11277600" cy="9525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76F9386-1211-02BF-C8BB-73930D705D68}"/>
              </a:ext>
            </a:extLst>
          </p:cNvPr>
          <p:cNvSpPr txBox="1"/>
          <p:nvPr/>
        </p:nvSpPr>
        <p:spPr>
          <a:xfrm>
            <a:off x="609600" y="5582666"/>
            <a:ext cx="101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어워드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C1A5D252-9E89-17F4-8D5A-23FAC3A6FB2B}"/>
              </a:ext>
            </a:extLst>
          </p:cNvPr>
          <p:cNvSpPr txBox="1"/>
          <p:nvPr/>
        </p:nvSpPr>
        <p:spPr>
          <a:xfrm>
            <a:off x="1701800" y="558266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브랜드 선호도조사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1F60AFD2-CC22-69EE-6293-918914EADBC6}"/>
              </a:ext>
            </a:extLst>
          </p:cNvPr>
          <p:cNvSpPr txBox="1"/>
          <p:nvPr/>
        </p:nvSpPr>
        <p:spPr>
          <a:xfrm>
            <a:off x="3479800" y="558266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올해의 브랜드 대상 수상 특별광고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8FD9D739-256F-6A7F-1170-37086E2619D4}"/>
              </a:ext>
            </a:extLst>
          </p:cNvPr>
          <p:cNvSpPr txBox="1"/>
          <p:nvPr/>
        </p:nvSpPr>
        <p:spPr>
          <a:xfrm>
            <a:off x="8991600" y="558266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9780E49D-6701-35D5-588C-9EAC5A9F3A6B}"/>
              </a:ext>
            </a:extLst>
          </p:cNvPr>
          <p:cNvSpPr txBox="1"/>
          <p:nvPr/>
        </p:nvSpPr>
        <p:spPr>
          <a:xfrm>
            <a:off x="10388600" y="558266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500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1DF702E2-6CF1-33EB-71E3-377D9B66BF92}"/>
              </a:ext>
            </a:extLst>
          </p:cNvPr>
          <p:cNvSpPr/>
          <p:nvPr/>
        </p:nvSpPr>
        <p:spPr>
          <a:xfrm>
            <a:off x="457200" y="5792216"/>
            <a:ext cx="11277600" cy="9525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0D8D240-CEC1-0658-D7F2-CE5135247353}"/>
              </a:ext>
            </a:extLst>
          </p:cNvPr>
          <p:cNvSpPr txBox="1"/>
          <p:nvPr/>
        </p:nvSpPr>
        <p:spPr>
          <a:xfrm>
            <a:off x="609600" y="5855716"/>
            <a:ext cx="101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1456F0"/>
                </a:solidFill>
                <a:latin typeface="Freesentation 6 SemiBold" pitchFamily="2" charset="-127"/>
                <a:ea typeface="Freesentation 6 SemiBold" pitchFamily="2" charset="-127"/>
              </a:rPr>
              <a:t>기타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663E777-5070-06AE-2C8B-368BD41D818E}"/>
              </a:ext>
            </a:extLst>
          </p:cNvPr>
          <p:cNvSpPr txBox="1"/>
          <p:nvPr/>
        </p:nvSpPr>
        <p:spPr>
          <a:xfrm>
            <a:off x="1701800" y="5855716"/>
            <a:ext cx="1701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퍼포먼스 마케팅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91EF1E6-3EB2-EC96-A877-B8BBAB0A08EE}"/>
              </a:ext>
            </a:extLst>
          </p:cNvPr>
          <p:cNvSpPr txBox="1"/>
          <p:nvPr/>
        </p:nvSpPr>
        <p:spPr>
          <a:xfrm>
            <a:off x="3479800" y="5855716"/>
            <a:ext cx="5435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회원 대상 </a:t>
            </a:r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LMS·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카카오톡 채널 푸시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36EF29B-004C-959D-3B25-B92732D6490F}"/>
              </a:ext>
            </a:extLst>
          </p:cNvPr>
          <p:cNvSpPr txBox="1"/>
          <p:nvPr/>
        </p:nvSpPr>
        <p:spPr>
          <a:xfrm>
            <a:off x="8991600" y="5855716"/>
            <a:ext cx="13208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9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만 건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BE9F484-AC8B-4DE3-DADA-F6F7ED1961A2}"/>
              </a:ext>
            </a:extLst>
          </p:cNvPr>
          <p:cNvSpPr txBox="1"/>
          <p:nvPr/>
        </p:nvSpPr>
        <p:spPr>
          <a:xfrm>
            <a:off x="10388600" y="5855716"/>
            <a:ext cx="1498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550</a:t>
            </a:r>
            <a:r>
              <a:rPr lang="ko-KR" altLang="en-US" sz="9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만 원</a:t>
            </a: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E66D0CC7-F03F-BCA0-733C-E4FA8D0FEA2C}"/>
              </a:ext>
            </a:extLst>
          </p:cNvPr>
          <p:cNvSpPr/>
          <p:nvPr/>
        </p:nvSpPr>
        <p:spPr>
          <a:xfrm>
            <a:off x="457200" y="6065266"/>
            <a:ext cx="11277600" cy="9525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522E9F0A-4255-1185-14F8-F2198A6CBBB7}"/>
              </a:ext>
            </a:extLst>
          </p:cNvPr>
          <p:cNvSpPr txBox="1"/>
          <p:nvPr/>
        </p:nvSpPr>
        <p:spPr>
          <a:xfrm>
            <a:off x="457200" y="6166866"/>
            <a:ext cx="11277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ko-KR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BTL </a:t>
            </a:r>
            <a:r>
              <a:rPr lang="ko-KR" altLang="en-US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대형 프로모션 </a:t>
            </a:r>
            <a:r>
              <a:rPr lang="en-US" altLang="ko-KR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복지몰 제품 공급 </a:t>
            </a:r>
            <a:r>
              <a:rPr lang="en-US" altLang="ko-KR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· FGI </a:t>
            </a:r>
            <a:r>
              <a:rPr lang="ko-KR" altLang="en-US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리서치 </a:t>
            </a:r>
            <a:r>
              <a:rPr lang="en-US" altLang="ko-KR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· </a:t>
            </a:r>
            <a:r>
              <a:rPr lang="ko-KR" altLang="en-US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인플루언서 섭외는 별도 협의합니다</a:t>
            </a:r>
            <a:r>
              <a:rPr lang="en-US" altLang="ko-KR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문의 </a:t>
            </a:r>
            <a:r>
              <a:rPr lang="en-US" altLang="ko-KR" sz="90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mkt@ibabynews.com</a:t>
            </a:r>
            <a:endParaRPr lang="ko-KR" altLang="en-US" sz="90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787114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7A8F9A0F-7B34-4D6C-EB69-D1DE95192DF3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A4A9BB-A462-7217-EEA8-9A67FCBFFA37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V. BUDGET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25FAC47-B665-5A9E-2F7F-469007B9B0F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043E559-CE59-FF66-3841-5B6438B65B09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목적에 맞춰 세 가지로
묶어 드립니다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95B807-7AF2-E155-902D-8C4013730F57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무엇이 급한지에 따라 조합이 달라집니다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모든 금액은 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VAT </a:t>
            </a: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별도입니다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F3A9CF-CBCC-A162-40EE-C005E228C644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45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C93C56-5554-345E-69FA-CA4D9CCD446C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패키지 구성은 제안용 예시이며 실제 집행은 협의에 따라 조정됩니다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06E169C-01EC-C277-A259-BB8254EE72D3}"/>
              </a:ext>
            </a:extLst>
          </p:cNvPr>
          <p:cNvSpPr/>
          <p:nvPr/>
        </p:nvSpPr>
        <p:spPr>
          <a:xfrm>
            <a:off x="457200" y="2185416"/>
            <a:ext cx="3623733" cy="31750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7827E4F-4280-48AE-B353-6CCC9EF1B8C3}"/>
              </a:ext>
            </a:extLst>
          </p:cNvPr>
          <p:cNvSpPr/>
          <p:nvPr/>
        </p:nvSpPr>
        <p:spPr>
          <a:xfrm>
            <a:off x="457200" y="2185416"/>
            <a:ext cx="3623733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D3F2AC-CDE5-4604-5B71-9DC02524250E}"/>
              </a:ext>
            </a:extLst>
          </p:cNvPr>
          <p:cNvSpPr txBox="1"/>
          <p:nvPr/>
        </p:nvSpPr>
        <p:spPr>
          <a:xfrm>
            <a:off x="736600" y="24648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7 Bold" pitchFamily="2" charset="-127"/>
                <a:ea typeface="Freesentation 7 Bold" pitchFamily="2" charset="-127"/>
              </a:rPr>
              <a:t>BASIC</a:t>
            </a:r>
            <a:endParaRPr lang="ko-KR" altLang="en-US" sz="900">
              <a:solidFill>
                <a:srgbClr val="8E8E93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294D253-D5EC-07C4-05A0-01834EA26C78}"/>
              </a:ext>
            </a:extLst>
          </p:cNvPr>
          <p:cNvSpPr txBox="1"/>
          <p:nvPr/>
        </p:nvSpPr>
        <p:spPr>
          <a:xfrm>
            <a:off x="736600" y="26934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ko-KR" altLang="en-US" sz="14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알리기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A10F82-D392-0208-8AAE-9EBC8B173D8F}"/>
              </a:ext>
            </a:extLst>
          </p:cNvPr>
          <p:cNvSpPr txBox="1"/>
          <p:nvPr/>
        </p:nvSpPr>
        <p:spPr>
          <a:xfrm>
            <a:off x="736600" y="30490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05000"/>
              </a:lnSpc>
            </a:pPr>
            <a:r>
              <a:rPr lang="ko-KR" altLang="en-US" sz="19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월 </a:t>
            </a:r>
            <a:r>
              <a:rPr lang="en-US" altLang="ko-KR" sz="19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400</a:t>
            </a:r>
            <a:r>
              <a:rPr lang="ko-KR" altLang="en-US" sz="19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만 원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1752908-EF97-B728-5D8D-683F288A2777}"/>
              </a:ext>
            </a:extLst>
          </p:cNvPr>
          <p:cNvSpPr txBox="1"/>
          <p:nvPr/>
        </p:nvSpPr>
        <p:spPr>
          <a:xfrm>
            <a:off x="736600" y="34808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0000"/>
              </a:lnSpc>
            </a:pP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매체 노출을 꾸준히 쌓는 최소 구성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A9C103E-55D6-DD1C-9B73-2F89DA1514DB}"/>
              </a:ext>
            </a:extLst>
          </p:cNvPr>
          <p:cNvSpPr/>
          <p:nvPr/>
        </p:nvSpPr>
        <p:spPr>
          <a:xfrm>
            <a:off x="736600" y="3836416"/>
            <a:ext cx="3064933" cy="12700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1AAA3C2-1632-46C6-3B2A-F0E0344E9C7B}"/>
              </a:ext>
            </a:extLst>
          </p:cNvPr>
          <p:cNvSpPr/>
          <p:nvPr/>
        </p:nvSpPr>
        <p:spPr>
          <a:xfrm>
            <a:off x="736600" y="41285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002A9FA-1BB1-21DD-4050-E5BD2DC53304}"/>
              </a:ext>
            </a:extLst>
          </p:cNvPr>
          <p:cNvSpPr txBox="1"/>
          <p:nvPr/>
        </p:nvSpPr>
        <p:spPr>
          <a:xfrm>
            <a:off x="876300" y="40650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기사송출 월 </a:t>
            </a:r>
            <a:r>
              <a:rPr lang="en-US" altLang="ko-KR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4</a:t>
            </a: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6BC4883-AB84-D163-4809-F099D5BE954E}"/>
              </a:ext>
            </a:extLst>
          </p:cNvPr>
          <p:cNvSpPr/>
          <p:nvPr/>
        </p:nvSpPr>
        <p:spPr>
          <a:xfrm>
            <a:off x="736600" y="44460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5B3A787-0B95-F91E-27BF-837FBE5A4BCA}"/>
              </a:ext>
            </a:extLst>
          </p:cNvPr>
          <p:cNvSpPr txBox="1"/>
          <p:nvPr/>
        </p:nvSpPr>
        <p:spPr>
          <a:xfrm>
            <a:off x="876300" y="43825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기획기사 </a:t>
            </a:r>
            <a:r>
              <a:rPr lang="en-US" altLang="ko-KR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257BAA76-9A7E-DB18-90C1-BF00F3731A13}"/>
              </a:ext>
            </a:extLst>
          </p:cNvPr>
          <p:cNvSpPr/>
          <p:nvPr/>
        </p:nvSpPr>
        <p:spPr>
          <a:xfrm>
            <a:off x="736600" y="47635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5B1894E-34AA-4B24-694A-DB555E52BACF}"/>
              </a:ext>
            </a:extLst>
          </p:cNvPr>
          <p:cNvSpPr txBox="1"/>
          <p:nvPr/>
        </p:nvSpPr>
        <p:spPr>
          <a:xfrm>
            <a:off x="876300" y="47000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배너광고 </a:t>
            </a:r>
            <a:r>
              <a:rPr lang="en-US" altLang="ko-KR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구좌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6212CD4-E6D9-A163-D033-750C2012712E}"/>
              </a:ext>
            </a:extLst>
          </p:cNvPr>
          <p:cNvSpPr/>
          <p:nvPr/>
        </p:nvSpPr>
        <p:spPr>
          <a:xfrm>
            <a:off x="4284133" y="2185416"/>
            <a:ext cx="3623734" cy="31750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54EF2B04-7059-CED7-1317-10D7C6C64328}"/>
              </a:ext>
            </a:extLst>
          </p:cNvPr>
          <p:cNvSpPr/>
          <p:nvPr/>
        </p:nvSpPr>
        <p:spPr>
          <a:xfrm>
            <a:off x="4284133" y="2185416"/>
            <a:ext cx="3623734" cy="381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6AA8704-5EA5-AB7E-501F-35F7F698A0EA}"/>
              </a:ext>
            </a:extLst>
          </p:cNvPr>
          <p:cNvSpPr txBox="1"/>
          <p:nvPr/>
        </p:nvSpPr>
        <p:spPr>
          <a:xfrm>
            <a:off x="4563533" y="24648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7 Bold" pitchFamily="2" charset="-127"/>
                <a:ea typeface="Freesentation 7 Bold" pitchFamily="2" charset="-127"/>
              </a:rPr>
              <a:t>STANDARD</a:t>
            </a:r>
            <a:endParaRPr lang="ko-KR" altLang="en-US" sz="900">
              <a:solidFill>
                <a:srgbClr val="8E8E93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75D5D33-6B7C-5983-B984-0A0049A17155}"/>
              </a:ext>
            </a:extLst>
          </p:cNvPr>
          <p:cNvSpPr txBox="1"/>
          <p:nvPr/>
        </p:nvSpPr>
        <p:spPr>
          <a:xfrm>
            <a:off x="4563533" y="26934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ko-KR" altLang="en-US" sz="140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알리고 써보게 하기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9048487-2502-02A8-58E2-C59A44F8A1F1}"/>
              </a:ext>
            </a:extLst>
          </p:cNvPr>
          <p:cNvSpPr txBox="1"/>
          <p:nvPr/>
        </p:nvSpPr>
        <p:spPr>
          <a:xfrm>
            <a:off x="4563533" y="30490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05000"/>
              </a:lnSpc>
            </a:pPr>
            <a:r>
              <a:rPr lang="ko-KR" altLang="en-US" sz="19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월 </a:t>
            </a:r>
            <a:r>
              <a:rPr lang="en-US" altLang="ko-KR" sz="19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1,000</a:t>
            </a:r>
            <a:r>
              <a:rPr lang="ko-KR" altLang="en-US" sz="1900">
                <a:solidFill>
                  <a:srgbClr val="1456F0"/>
                </a:solidFill>
                <a:latin typeface="Freesentation 7 Bold" pitchFamily="2" charset="-127"/>
                <a:ea typeface="Freesentation 7 Bold" pitchFamily="2" charset="-127"/>
              </a:rPr>
              <a:t>만 원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6B1BBF0-90BC-78E4-2AD2-40D382D1D069}"/>
              </a:ext>
            </a:extLst>
          </p:cNvPr>
          <p:cNvSpPr txBox="1"/>
          <p:nvPr/>
        </p:nvSpPr>
        <p:spPr>
          <a:xfrm>
            <a:off x="4563533" y="34808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0000"/>
              </a:lnSpc>
            </a:pP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노출에 체험과 확산을 더한 구성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926E2906-6587-EB77-8D2A-15CF5656D4C2}"/>
              </a:ext>
            </a:extLst>
          </p:cNvPr>
          <p:cNvSpPr/>
          <p:nvPr/>
        </p:nvSpPr>
        <p:spPr>
          <a:xfrm>
            <a:off x="4563533" y="3836416"/>
            <a:ext cx="3064934" cy="12700"/>
          </a:xfrm>
          <a:prstGeom prst="rect">
            <a:avLst/>
          </a:prstGeom>
          <a:solidFill>
            <a:srgbClr val="E5E7E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CCA8F746-BC40-F490-E050-37BA16B0F237}"/>
              </a:ext>
            </a:extLst>
          </p:cNvPr>
          <p:cNvSpPr/>
          <p:nvPr/>
        </p:nvSpPr>
        <p:spPr>
          <a:xfrm>
            <a:off x="4563533" y="4128516"/>
            <a:ext cx="40641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424D699-919F-408C-A682-2B5522D0F394}"/>
              </a:ext>
            </a:extLst>
          </p:cNvPr>
          <p:cNvSpPr txBox="1"/>
          <p:nvPr/>
        </p:nvSpPr>
        <p:spPr>
          <a:xfrm>
            <a:off x="4703233" y="40650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BASIC </a:t>
            </a: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전체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4DE2966B-D4E8-CDBB-E0E2-35B2CCB5D091}"/>
              </a:ext>
            </a:extLst>
          </p:cNvPr>
          <p:cNvSpPr/>
          <p:nvPr/>
        </p:nvSpPr>
        <p:spPr>
          <a:xfrm>
            <a:off x="4563533" y="4446016"/>
            <a:ext cx="40641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92E96AD-554C-8BEF-960B-C375A4E338BF}"/>
              </a:ext>
            </a:extLst>
          </p:cNvPr>
          <p:cNvSpPr txBox="1"/>
          <p:nvPr/>
        </p:nvSpPr>
        <p:spPr>
          <a:xfrm>
            <a:off x="4703233" y="43825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SNS </a:t>
            </a: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채널 게재 </a:t>
            </a:r>
            <a:r>
              <a:rPr lang="en-US" altLang="ko-KR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건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CB32A314-A85B-4D11-426B-6A7976B04287}"/>
              </a:ext>
            </a:extLst>
          </p:cNvPr>
          <p:cNvSpPr/>
          <p:nvPr/>
        </p:nvSpPr>
        <p:spPr>
          <a:xfrm>
            <a:off x="4563533" y="4763516"/>
            <a:ext cx="40641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51DEFA4-1CDB-6820-7F2B-063D555154C7}"/>
              </a:ext>
            </a:extLst>
          </p:cNvPr>
          <p:cNvSpPr txBox="1"/>
          <p:nvPr/>
        </p:nvSpPr>
        <p:spPr>
          <a:xfrm>
            <a:off x="4703233" y="47000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해피박스 샘플링 </a:t>
            </a:r>
            <a:r>
              <a:rPr lang="en-US" altLang="ko-KR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500</a:t>
            </a: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개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074F4A06-073D-259C-A74F-A917C9444559}"/>
              </a:ext>
            </a:extLst>
          </p:cNvPr>
          <p:cNvSpPr/>
          <p:nvPr/>
        </p:nvSpPr>
        <p:spPr>
          <a:xfrm>
            <a:off x="4563533" y="5081016"/>
            <a:ext cx="40641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7BA21EB-9F1F-D7B7-3B25-9E8402AC448A}"/>
              </a:ext>
            </a:extLst>
          </p:cNvPr>
          <p:cNvSpPr txBox="1"/>
          <p:nvPr/>
        </p:nvSpPr>
        <p:spPr>
          <a:xfrm>
            <a:off x="4703233" y="50175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퍼포먼스 푸시 </a:t>
            </a:r>
            <a:r>
              <a:rPr lang="en-US" altLang="ko-KR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5</a:t>
            </a:r>
            <a:r>
              <a:rPr lang="ko-KR" altLang="en-US" sz="95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만 건</a:t>
            </a: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B58B4BE0-E0FD-EE61-BFCB-6365C677A86D}"/>
              </a:ext>
            </a:extLst>
          </p:cNvPr>
          <p:cNvSpPr/>
          <p:nvPr/>
        </p:nvSpPr>
        <p:spPr>
          <a:xfrm>
            <a:off x="8111067" y="2185416"/>
            <a:ext cx="3623733" cy="3175000"/>
          </a:xfrm>
          <a:prstGeom prst="roundRect">
            <a:avLst>
              <a:gd name="adj" fmla="val 6000"/>
            </a:avLst>
          </a:prstGeom>
          <a:gradFill flip="none" rotWithShape="1">
            <a:gsLst>
              <a:gs pos="0">
                <a:srgbClr val="1456F0"/>
              </a:gs>
              <a:gs pos="100000">
                <a:srgbClr val="60A5FA"/>
              </a:gs>
            </a:gsLst>
            <a:lin ang="18900000" scaled="1"/>
            <a:tileRect/>
          </a:gradFill>
          <a:ln w="19050" cap="flat" cmpd="sng" algn="ctr">
            <a:noFill/>
            <a:prstDash val="solid"/>
            <a:miter lim="800000"/>
          </a:ln>
          <a:effectLst>
            <a:outerShdw blurRad="190500" rotWithShape="0">
              <a:srgbClr val="2C1E74">
                <a:alpha val="16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A375D97-620B-52AE-BDBD-FF5675661670}"/>
              </a:ext>
            </a:extLst>
          </p:cNvPr>
          <p:cNvSpPr txBox="1"/>
          <p:nvPr/>
        </p:nvSpPr>
        <p:spPr>
          <a:xfrm>
            <a:off x="8390467" y="24648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D6E6FF"/>
                </a:solidFill>
                <a:latin typeface="Freesentation 7 Bold" pitchFamily="2" charset="-127"/>
                <a:ea typeface="Freesentation 7 Bold" pitchFamily="2" charset="-127"/>
              </a:rPr>
              <a:t>PREMIUM</a:t>
            </a:r>
            <a:endParaRPr lang="ko-KR" altLang="en-US" sz="900">
              <a:solidFill>
                <a:srgbClr val="D6E6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19365A1-1EA3-379F-CE65-5B008A9C62B1}"/>
              </a:ext>
            </a:extLst>
          </p:cNvPr>
          <p:cNvSpPr txBox="1"/>
          <p:nvPr/>
        </p:nvSpPr>
        <p:spPr>
          <a:xfrm>
            <a:off x="8390467" y="26934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ko-KR" altLang="en-US" sz="1400">
                <a:solidFill>
                  <a:srgbClr val="FFFFFF"/>
                </a:solidFill>
                <a:latin typeface="Freesentation 6 SemiBold" pitchFamily="2" charset="-127"/>
                <a:ea typeface="Freesentation 6 SemiBold" pitchFamily="2" charset="-127"/>
              </a:rPr>
              <a:t>연간 파트너십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39E6E43-F34F-7D29-DC1B-FB6A19A7ECC1}"/>
              </a:ext>
            </a:extLst>
          </p:cNvPr>
          <p:cNvSpPr txBox="1"/>
          <p:nvPr/>
        </p:nvSpPr>
        <p:spPr>
          <a:xfrm>
            <a:off x="8390467" y="30490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05000"/>
              </a:lnSpc>
            </a:pPr>
            <a:r>
              <a:rPr lang="ko-KR" altLang="en-US" sz="19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연 </a:t>
            </a:r>
            <a:r>
              <a:rPr lang="en-US" altLang="ko-KR" sz="19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5,000</a:t>
            </a:r>
            <a:r>
              <a:rPr lang="ko-KR" altLang="en-US" sz="19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만 원</a:t>
            </a:r>
            <a:r>
              <a:rPr lang="en-US" altLang="ko-KR" sz="19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~</a:t>
            </a:r>
            <a:endParaRPr lang="ko-KR" altLang="en-US" sz="1900">
              <a:solidFill>
                <a:srgbClr val="FFFF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900E1EE-319B-BACA-7B4E-12A0FF68418A}"/>
              </a:ext>
            </a:extLst>
          </p:cNvPr>
          <p:cNvSpPr txBox="1"/>
          <p:nvPr/>
        </p:nvSpPr>
        <p:spPr>
          <a:xfrm>
            <a:off x="8390467" y="3480816"/>
            <a:ext cx="30649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0000"/>
              </a:lnSpc>
            </a:pPr>
            <a:r>
              <a:rPr lang="ko-KR" altLang="en-US" sz="950">
                <a:solidFill>
                  <a:srgbClr val="D6E6FF"/>
                </a:solidFill>
                <a:latin typeface="Freesentation 4 Regular" pitchFamily="2" charset="-127"/>
                <a:ea typeface="Freesentation 4 Regular" pitchFamily="2" charset="-127"/>
              </a:rPr>
              <a:t>맘스클래스 메인스폰서를 중심으로 한 연간 운영</a:t>
            </a: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F667403E-076E-0E86-38C8-3F38F28969E2}"/>
              </a:ext>
            </a:extLst>
          </p:cNvPr>
          <p:cNvSpPr/>
          <p:nvPr/>
        </p:nvSpPr>
        <p:spPr>
          <a:xfrm>
            <a:off x="8390467" y="3836416"/>
            <a:ext cx="3064933" cy="12700"/>
          </a:xfrm>
          <a:prstGeom prst="rect">
            <a:avLst/>
          </a:prstGeom>
          <a:solidFill>
            <a:srgbClr val="82AF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33F56C93-1F34-D71B-F3DB-DE40E6241D84}"/>
              </a:ext>
            </a:extLst>
          </p:cNvPr>
          <p:cNvSpPr/>
          <p:nvPr/>
        </p:nvSpPr>
        <p:spPr>
          <a:xfrm>
            <a:off x="8390467" y="4128516"/>
            <a:ext cx="40640" cy="40640"/>
          </a:xfrm>
          <a:prstGeom prst="rect">
            <a:avLst/>
          </a:prstGeom>
          <a:solidFill>
            <a:srgbClr val="BED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389DC81-226A-F128-AE4B-AE0B47A49FD5}"/>
              </a:ext>
            </a:extLst>
          </p:cNvPr>
          <p:cNvSpPr txBox="1"/>
          <p:nvPr/>
        </p:nvSpPr>
        <p:spPr>
          <a:xfrm>
            <a:off x="8530167" y="40650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950">
                <a:solidFill>
                  <a:srgbClr val="E0ECFF"/>
                </a:solidFill>
                <a:latin typeface="Freesentation 4 Regular" pitchFamily="2" charset="-127"/>
                <a:ea typeface="Freesentation 4 Regular" pitchFamily="2" charset="-127"/>
              </a:rPr>
              <a:t>맘스클래스 메인후원</a:t>
            </a: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88EC60B2-C446-2A3E-B7BC-FFE83C51FA28}"/>
              </a:ext>
            </a:extLst>
          </p:cNvPr>
          <p:cNvSpPr/>
          <p:nvPr/>
        </p:nvSpPr>
        <p:spPr>
          <a:xfrm>
            <a:off x="8390467" y="4446016"/>
            <a:ext cx="40640" cy="40640"/>
          </a:xfrm>
          <a:prstGeom prst="rect">
            <a:avLst/>
          </a:prstGeom>
          <a:solidFill>
            <a:srgbClr val="BED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FC9D63C-C4E0-E9DF-8FEE-2BDCA01BC5FE}"/>
              </a:ext>
            </a:extLst>
          </p:cNvPr>
          <p:cNvSpPr txBox="1"/>
          <p:nvPr/>
        </p:nvSpPr>
        <p:spPr>
          <a:xfrm>
            <a:off x="8530167" y="43825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950">
                <a:solidFill>
                  <a:srgbClr val="E0ECFF"/>
                </a:solidFill>
                <a:latin typeface="Freesentation 4 Regular" pitchFamily="2" charset="-127"/>
                <a:ea typeface="Freesentation 4 Regular" pitchFamily="2" charset="-127"/>
              </a:rPr>
              <a:t>1</a:t>
            </a:r>
            <a:r>
              <a:rPr lang="ko-KR" altLang="en-US" sz="950">
                <a:solidFill>
                  <a:srgbClr val="E0ECFF"/>
                </a:solidFill>
                <a:latin typeface="Freesentation 4 Regular" pitchFamily="2" charset="-127"/>
                <a:ea typeface="Freesentation 4 Regular" pitchFamily="2" charset="-127"/>
              </a:rPr>
              <a:t>분 육아 영상 </a:t>
            </a:r>
            <a:r>
              <a:rPr lang="en-US" altLang="ko-KR" sz="950">
                <a:solidFill>
                  <a:srgbClr val="E0ECFF"/>
                </a:solidFill>
                <a:latin typeface="Freesentation 4 Regular" pitchFamily="2" charset="-127"/>
                <a:ea typeface="Freesentation 4 Regular" pitchFamily="2" charset="-127"/>
              </a:rPr>
              <a:t>2</a:t>
            </a:r>
            <a:r>
              <a:rPr lang="ko-KR" altLang="en-US" sz="950">
                <a:solidFill>
                  <a:srgbClr val="E0ECFF"/>
                </a:solidFill>
                <a:latin typeface="Freesentation 4 Regular" pitchFamily="2" charset="-127"/>
                <a:ea typeface="Freesentation 4 Regular" pitchFamily="2" charset="-127"/>
              </a:rPr>
              <a:t>편</a:t>
            </a: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31A24E97-131D-352C-4761-7B2176A0E5A7}"/>
              </a:ext>
            </a:extLst>
          </p:cNvPr>
          <p:cNvSpPr/>
          <p:nvPr/>
        </p:nvSpPr>
        <p:spPr>
          <a:xfrm>
            <a:off x="8390467" y="4763516"/>
            <a:ext cx="40640" cy="40640"/>
          </a:xfrm>
          <a:prstGeom prst="rect">
            <a:avLst/>
          </a:prstGeom>
          <a:solidFill>
            <a:srgbClr val="BED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E327BD4-52B8-5F58-022D-6AA177933EF4}"/>
              </a:ext>
            </a:extLst>
          </p:cNvPr>
          <p:cNvSpPr txBox="1"/>
          <p:nvPr/>
        </p:nvSpPr>
        <p:spPr>
          <a:xfrm>
            <a:off x="8530167" y="47000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950">
                <a:solidFill>
                  <a:srgbClr val="E0ECFF"/>
                </a:solidFill>
                <a:latin typeface="Freesentation 4 Regular" pitchFamily="2" charset="-127"/>
                <a:ea typeface="Freesentation 4 Regular" pitchFamily="2" charset="-127"/>
              </a:rPr>
              <a:t>브랜드 어워드 특별광고</a:t>
            </a: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716E00AE-6BBA-7F30-F577-9F910047E038}"/>
              </a:ext>
            </a:extLst>
          </p:cNvPr>
          <p:cNvSpPr/>
          <p:nvPr/>
        </p:nvSpPr>
        <p:spPr>
          <a:xfrm>
            <a:off x="8390467" y="5081016"/>
            <a:ext cx="40640" cy="40640"/>
          </a:xfrm>
          <a:prstGeom prst="rect">
            <a:avLst/>
          </a:prstGeom>
          <a:solidFill>
            <a:srgbClr val="BED7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CDE099D-BB25-F03A-EE8A-BBA1D6EE26ED}"/>
              </a:ext>
            </a:extLst>
          </p:cNvPr>
          <p:cNvSpPr txBox="1"/>
          <p:nvPr/>
        </p:nvSpPr>
        <p:spPr>
          <a:xfrm>
            <a:off x="8530167" y="5017516"/>
            <a:ext cx="29252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en-US" altLang="ko-KR" sz="950">
                <a:solidFill>
                  <a:srgbClr val="E0ECFF"/>
                </a:solidFill>
                <a:latin typeface="Freesentation 4 Regular" pitchFamily="2" charset="-127"/>
                <a:ea typeface="Freesentation 4 Regular" pitchFamily="2" charset="-127"/>
              </a:rPr>
              <a:t>STANDARD </a:t>
            </a:r>
            <a:r>
              <a:rPr lang="ko-KR" altLang="en-US" sz="950">
                <a:solidFill>
                  <a:srgbClr val="E0ECFF"/>
                </a:solidFill>
                <a:latin typeface="Freesentation 4 Regular" pitchFamily="2" charset="-127"/>
                <a:ea typeface="Freesentation 4 Regular" pitchFamily="2" charset="-127"/>
              </a:rPr>
              <a:t>상시 운영</a:t>
            </a: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59EDD71A-C1FD-926D-D322-45A63DF37865}"/>
              </a:ext>
            </a:extLst>
          </p:cNvPr>
          <p:cNvSpPr/>
          <p:nvPr/>
        </p:nvSpPr>
        <p:spPr>
          <a:xfrm>
            <a:off x="457200" y="5614416"/>
            <a:ext cx="11277600" cy="6350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251F561-E7D6-7168-8BA7-522208D3689F}"/>
              </a:ext>
            </a:extLst>
          </p:cNvPr>
          <p:cNvSpPr txBox="1"/>
          <p:nvPr/>
        </p:nvSpPr>
        <p:spPr>
          <a:xfrm>
            <a:off x="711200" y="5804916"/>
            <a:ext cx="10769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0000"/>
              </a:lnSpc>
            </a:pPr>
            <a:r>
              <a:rPr lang="ko-KR" altLang="en-US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연간 계약 시 단가 조정과 제작 편수 확대가 가능합니다</a:t>
            </a:r>
            <a:r>
              <a:rPr lang="en-US" altLang="ko-KR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. </a:t>
            </a:r>
            <a:r>
              <a:rPr lang="ko-KR" altLang="en-US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브랜드 상황에 맞춘 별도 구성도 제안해 드립니다</a:t>
            </a:r>
            <a:r>
              <a:rPr lang="en-US" altLang="ko-KR" sz="115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150">
              <a:solidFill>
                <a:srgbClr val="222222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242515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F8417EF-E6C8-317E-546F-03D3A74B7AD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E2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0B545AE-B5BF-6DAA-404A-1CA0F7B45BC5}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DEB7F2-3CCD-D3C7-830C-D0727D5F7E9E}"/>
              </a:ext>
            </a:extLst>
          </p:cNvPr>
          <p:cNvSpPr txBox="1"/>
          <p:nvPr/>
        </p:nvSpPr>
        <p:spPr>
          <a:xfrm>
            <a:off x="457200" y="762000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1000">
                <a:solidFill>
                  <a:srgbClr val="7896BE"/>
                </a:solidFill>
                <a:latin typeface="Freesentation 6 SemiBold" pitchFamily="2" charset="-127"/>
                <a:ea typeface="Freesentation 6 SemiBold" pitchFamily="2" charset="-127"/>
              </a:rPr>
              <a:t>VI</a:t>
            </a:r>
            <a:endParaRPr lang="ko-KR" altLang="en-US" sz="1000">
              <a:solidFill>
                <a:srgbClr val="7896BE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7AF5CA3-26B4-8969-4D34-0036B6A930A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711200"/>
            <a:ext cx="647700" cy="2146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FBCA539-792C-8850-E4F5-979F8A190F58}"/>
              </a:ext>
            </a:extLst>
          </p:cNvPr>
          <p:cNvSpPr txBox="1"/>
          <p:nvPr/>
        </p:nvSpPr>
        <p:spPr>
          <a:xfrm>
            <a:off x="457200" y="2946400"/>
            <a:ext cx="990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en-US" altLang="ko-KR" sz="3800" spc="-12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LAPL  ·  AI </a:t>
            </a:r>
            <a:r>
              <a:rPr lang="ko-KR" altLang="en-US" sz="3800" spc="-12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육아비서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C99EBF2-E752-9BF8-432F-8922EE4BF7C1}"/>
              </a:ext>
            </a:extLst>
          </p:cNvPr>
          <p:cNvSpPr/>
          <p:nvPr/>
        </p:nvSpPr>
        <p:spPr>
          <a:xfrm>
            <a:off x="457200" y="3886200"/>
            <a:ext cx="558800" cy="3810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EB0F12-ED5A-45E1-EFED-915A5E01C9E5}"/>
              </a:ext>
            </a:extLst>
          </p:cNvPr>
          <p:cNvSpPr txBox="1"/>
          <p:nvPr/>
        </p:nvSpPr>
        <p:spPr>
          <a:xfrm>
            <a:off x="457200" y="4140200"/>
            <a:ext cx="965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45000"/>
              </a:lnSpc>
            </a:pP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베이비뉴스가 만든 서비스입니다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. </a:t>
            </a:r>
            <a:r>
              <a:rPr lang="ko-KR" altLang="en-US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부모가 매일 여는 화면에 브랜드를 놓을 수 있습니다</a:t>
            </a:r>
            <a:r>
              <a:rPr lang="en-US" altLang="ko-KR" sz="1300">
                <a:solidFill>
                  <a:srgbClr val="A8B6C8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300">
              <a:solidFill>
                <a:srgbClr val="A8B6C8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2E3503-A2F9-AD0B-E4B1-F7184BAEC25C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788494"/>
                </a:solidFill>
                <a:latin typeface="Freesentation 5 Medium" pitchFamily="2" charset="-127"/>
                <a:ea typeface="Freesentation 5 Medium" pitchFamily="2" charset="-127"/>
              </a:rPr>
              <a:t>46</a:t>
            </a:r>
            <a:endParaRPr lang="ko-KR" altLang="en-US" sz="800">
              <a:solidFill>
                <a:srgbClr val="788494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6739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1240357-AF38-86BC-3EA5-7D2E80CF2B0C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E30BFD-86DE-62A0-D91A-BE10583A8548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VI. LAPL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D396CB9-A680-65E1-BF6E-9F261A11D09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83DEFB7-1197-DC05-2FAB-9A515A4C81DD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라플은 임신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·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출산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·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육아를
대신 찾아주는 </a:t>
            </a:r>
            <a:r>
              <a:rPr lang="en-US" altLang="ko-KR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AI </a:t>
            </a: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육아비서입니다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D06174-40E0-5CE7-64B0-6D884CA3C71D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지역과 아기 정보만 넣으면 우리 집에 맞는 것만 골라 보여 줍니다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9440863-59A0-F5AB-C899-DE843C506C32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47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730FCD-D62B-715B-998D-2DCF4D68C003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lapl.co.kr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서비스 화면 기준 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(2026. 9).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B20319B-F25F-A81D-C40A-A67907A00A12}"/>
              </a:ext>
            </a:extLst>
          </p:cNvPr>
          <p:cNvSpPr/>
          <p:nvPr/>
        </p:nvSpPr>
        <p:spPr>
          <a:xfrm>
            <a:off x="457200" y="2185416"/>
            <a:ext cx="270510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A7F64EE-F1FC-D973-3D89-D5D9F7224510}"/>
              </a:ext>
            </a:extLst>
          </p:cNvPr>
          <p:cNvSpPr/>
          <p:nvPr/>
        </p:nvSpPr>
        <p:spPr>
          <a:xfrm>
            <a:off x="457200" y="2185416"/>
            <a:ext cx="2705100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5E1F3F-7F2E-F497-6B60-C1A59AF5E888}"/>
              </a:ext>
            </a:extLst>
          </p:cNvPr>
          <p:cNvSpPr txBox="1"/>
          <p:nvPr/>
        </p:nvSpPr>
        <p:spPr>
          <a:xfrm>
            <a:off x="685800" y="24394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출산지원금 계산기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364295B-A312-29EC-8590-36522210D768}"/>
              </a:ext>
            </a:extLst>
          </p:cNvPr>
          <p:cNvSpPr txBox="1"/>
          <p:nvPr/>
        </p:nvSpPr>
        <p:spPr>
          <a:xfrm>
            <a:off x="685800" y="27696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부모급여</a:t>
            </a: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아동수당에 동네 지원금까지 합친 총액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67290E7-97FA-43AE-EEC6-DF890583B9AE}"/>
              </a:ext>
            </a:extLst>
          </p:cNvPr>
          <p:cNvSpPr/>
          <p:nvPr/>
        </p:nvSpPr>
        <p:spPr>
          <a:xfrm>
            <a:off x="3314700" y="2185416"/>
            <a:ext cx="270510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157006B-56BF-4794-5558-1DEC78EBB42F}"/>
              </a:ext>
            </a:extLst>
          </p:cNvPr>
          <p:cNvSpPr/>
          <p:nvPr/>
        </p:nvSpPr>
        <p:spPr>
          <a:xfrm>
            <a:off x="3314700" y="2185416"/>
            <a:ext cx="2705100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75C0685-97C4-BDAB-7729-4AEF2893E47E}"/>
              </a:ext>
            </a:extLst>
          </p:cNvPr>
          <p:cNvSpPr txBox="1"/>
          <p:nvPr/>
        </p:nvSpPr>
        <p:spPr>
          <a:xfrm>
            <a:off x="3543300" y="24394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육아휴직 계산기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7E226B7-F03A-7451-7F0F-68B4FC1BC365}"/>
              </a:ext>
            </a:extLst>
          </p:cNvPr>
          <p:cNvSpPr txBox="1"/>
          <p:nvPr/>
        </p:nvSpPr>
        <p:spPr>
          <a:xfrm>
            <a:off x="3543300" y="27696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출산휴가부터 복직까지 매달 얼마</a:t>
            </a: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사후지급금까지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8402BAB-C1AA-BDA0-AA59-BCADC634E851}"/>
              </a:ext>
            </a:extLst>
          </p:cNvPr>
          <p:cNvSpPr/>
          <p:nvPr/>
        </p:nvSpPr>
        <p:spPr>
          <a:xfrm>
            <a:off x="6172200" y="2185416"/>
            <a:ext cx="270510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C7969B8-258B-08B6-8FCB-E7612A807723}"/>
              </a:ext>
            </a:extLst>
          </p:cNvPr>
          <p:cNvSpPr/>
          <p:nvPr/>
        </p:nvSpPr>
        <p:spPr>
          <a:xfrm>
            <a:off x="6172200" y="2185416"/>
            <a:ext cx="2705100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2338177-229E-4C5A-7D6B-0B1F034E4D08}"/>
              </a:ext>
            </a:extLst>
          </p:cNvPr>
          <p:cNvSpPr txBox="1"/>
          <p:nvPr/>
        </p:nvSpPr>
        <p:spPr>
          <a:xfrm>
            <a:off x="6400800" y="24394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국민행복카드 비교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5C37F5-A304-95C0-2BF5-6FE73ED6ADA5}"/>
              </a:ext>
            </a:extLst>
          </p:cNvPr>
          <p:cNvSpPr txBox="1"/>
          <p:nvPr/>
        </p:nvSpPr>
        <p:spPr>
          <a:xfrm>
            <a:off x="6400800" y="27696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6</a:t>
            </a: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개 카드사 혜택과 특징을 한눈에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53C0306-8540-4E6B-1C06-F2A69E738EA2}"/>
              </a:ext>
            </a:extLst>
          </p:cNvPr>
          <p:cNvSpPr/>
          <p:nvPr/>
        </p:nvSpPr>
        <p:spPr>
          <a:xfrm>
            <a:off x="9029700" y="2185416"/>
            <a:ext cx="270510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7160720B-F1B5-612B-73BD-53A8F37ED012}"/>
              </a:ext>
            </a:extLst>
          </p:cNvPr>
          <p:cNvSpPr/>
          <p:nvPr/>
        </p:nvSpPr>
        <p:spPr>
          <a:xfrm>
            <a:off x="9029700" y="2185416"/>
            <a:ext cx="2705100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5FCC57-F4F4-597D-C270-A77A652F3B60}"/>
              </a:ext>
            </a:extLst>
          </p:cNvPr>
          <p:cNvSpPr txBox="1"/>
          <p:nvPr/>
        </p:nvSpPr>
        <p:spPr>
          <a:xfrm>
            <a:off x="9258300" y="24394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달빛어린이병원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94DB55E-DDE8-992E-EE22-7DF872B3AEED}"/>
              </a:ext>
            </a:extLst>
          </p:cNvPr>
          <p:cNvSpPr txBox="1"/>
          <p:nvPr/>
        </p:nvSpPr>
        <p:spPr>
          <a:xfrm>
            <a:off x="9258300" y="27696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밤</a:t>
            </a: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주말</a:t>
            </a: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공휴일에 아이 보는 병원을 가까운 곳부터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B10438EC-DF86-58F1-AA3D-85E154E4F625}"/>
              </a:ext>
            </a:extLst>
          </p:cNvPr>
          <p:cNvSpPr/>
          <p:nvPr/>
        </p:nvSpPr>
        <p:spPr>
          <a:xfrm>
            <a:off x="457200" y="3506216"/>
            <a:ext cx="270510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1D55D503-811B-3482-40DA-A83412BF5C00}"/>
              </a:ext>
            </a:extLst>
          </p:cNvPr>
          <p:cNvSpPr/>
          <p:nvPr/>
        </p:nvSpPr>
        <p:spPr>
          <a:xfrm>
            <a:off x="457200" y="3506216"/>
            <a:ext cx="2705100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AD3814E-9F64-A1FB-BBD3-74C1E521C3AC}"/>
              </a:ext>
            </a:extLst>
          </p:cNvPr>
          <p:cNvSpPr txBox="1"/>
          <p:nvPr/>
        </p:nvSpPr>
        <p:spPr>
          <a:xfrm>
            <a:off x="685800" y="37602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최저가 육아용품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E972033-B1BB-1626-AEE9-7BC79B235135}"/>
              </a:ext>
            </a:extLst>
          </p:cNvPr>
          <p:cNvSpPr txBox="1"/>
          <p:nvPr/>
        </p:nvSpPr>
        <p:spPr>
          <a:xfrm>
            <a:off x="685800" y="40904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우리 시기에 맞는 용품만 최저가로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F82E50E-86A6-BE3E-B2D9-CFFC04532238}"/>
              </a:ext>
            </a:extLst>
          </p:cNvPr>
          <p:cNvSpPr/>
          <p:nvPr/>
        </p:nvSpPr>
        <p:spPr>
          <a:xfrm>
            <a:off x="3314700" y="3506216"/>
            <a:ext cx="270510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37EB31F-94BA-53E3-4E11-83F37935ED08}"/>
              </a:ext>
            </a:extLst>
          </p:cNvPr>
          <p:cNvSpPr/>
          <p:nvPr/>
        </p:nvSpPr>
        <p:spPr>
          <a:xfrm>
            <a:off x="3314700" y="3506216"/>
            <a:ext cx="2705100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21771FD-07CE-B5E5-705A-07182ADDE05D}"/>
              </a:ext>
            </a:extLst>
          </p:cNvPr>
          <p:cNvSpPr txBox="1"/>
          <p:nvPr/>
        </p:nvSpPr>
        <p:spPr>
          <a:xfrm>
            <a:off x="3543300" y="37602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태아</a:t>
            </a:r>
            <a:r>
              <a:rPr lang="en-US" altLang="ko-KR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·</a:t>
            </a:r>
            <a:r>
              <a:rPr lang="ko-KR" altLang="en-US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어린이보험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190B8BA-867A-910B-6DA7-C9D86B5463C6}"/>
              </a:ext>
            </a:extLst>
          </p:cNvPr>
          <p:cNvSpPr txBox="1"/>
          <p:nvPr/>
        </p:nvSpPr>
        <p:spPr>
          <a:xfrm>
            <a:off x="3543300" y="40904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6</a:t>
            </a: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개 보험사를 보장</a:t>
            </a: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납입면제로 비교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6FDDE8C8-421E-ACFE-CEF7-AA833424533E}"/>
              </a:ext>
            </a:extLst>
          </p:cNvPr>
          <p:cNvSpPr/>
          <p:nvPr/>
        </p:nvSpPr>
        <p:spPr>
          <a:xfrm>
            <a:off x="6172200" y="3506216"/>
            <a:ext cx="270510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E68C0A1-E9BF-D973-938B-BF5B9C197428}"/>
              </a:ext>
            </a:extLst>
          </p:cNvPr>
          <p:cNvSpPr/>
          <p:nvPr/>
        </p:nvSpPr>
        <p:spPr>
          <a:xfrm>
            <a:off x="6172200" y="3506216"/>
            <a:ext cx="2705100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E733665-ECBF-536D-DB2A-E20EC0D0096F}"/>
              </a:ext>
            </a:extLst>
          </p:cNvPr>
          <p:cNvSpPr txBox="1"/>
          <p:nvPr/>
        </p:nvSpPr>
        <p:spPr>
          <a:xfrm>
            <a:off x="6400800" y="37602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ko-KR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MY</a:t>
            </a:r>
            <a:r>
              <a:rPr lang="ko-KR" altLang="en-US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플래너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D474DDF-3BF7-4B35-17E4-353B417BE1CA}"/>
              </a:ext>
            </a:extLst>
          </p:cNvPr>
          <p:cNvSpPr txBox="1"/>
          <p:nvPr/>
        </p:nvSpPr>
        <p:spPr>
          <a:xfrm>
            <a:off x="6400800" y="40904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접종</a:t>
            </a: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검진</a:t>
            </a: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지원금 일정을 카톡과 알림으로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675B880D-6B43-66E9-AEB1-731DDF67B26F}"/>
              </a:ext>
            </a:extLst>
          </p:cNvPr>
          <p:cNvSpPr/>
          <p:nvPr/>
        </p:nvSpPr>
        <p:spPr>
          <a:xfrm>
            <a:off x="9029700" y="3506216"/>
            <a:ext cx="270510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66730EAB-DA4A-14D6-744B-92F5F45182B1}"/>
              </a:ext>
            </a:extLst>
          </p:cNvPr>
          <p:cNvSpPr/>
          <p:nvPr/>
        </p:nvSpPr>
        <p:spPr>
          <a:xfrm>
            <a:off x="9029700" y="3506216"/>
            <a:ext cx="2705100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BA6C142-ABA6-BD38-2447-2AC8AB11B116}"/>
              </a:ext>
            </a:extLst>
          </p:cNvPr>
          <p:cNvSpPr txBox="1"/>
          <p:nvPr/>
        </p:nvSpPr>
        <p:spPr>
          <a:xfrm>
            <a:off x="9258300" y="37602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 sz="1250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해피박스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54058E3-C019-B964-CD42-3E4E53B24FC1}"/>
              </a:ext>
            </a:extLst>
          </p:cNvPr>
          <p:cNvSpPr txBox="1"/>
          <p:nvPr/>
        </p:nvSpPr>
        <p:spPr>
          <a:xfrm>
            <a:off x="9258300" y="4090416"/>
            <a:ext cx="22479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매월 </a:t>
            </a:r>
            <a:r>
              <a:rPr lang="en-US" altLang="ko-KR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500</a:t>
            </a:r>
            <a:r>
              <a:rPr lang="ko-KR" altLang="en-US" sz="95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명에게 출산용품 가득한 상자</a:t>
            </a: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F8B109C-92AC-F5F6-6625-07C0D4B4DA1E}"/>
              </a:ext>
            </a:extLst>
          </p:cNvPr>
          <p:cNvSpPr/>
          <p:nvPr/>
        </p:nvSpPr>
        <p:spPr>
          <a:xfrm>
            <a:off x="457200" y="4928616"/>
            <a:ext cx="11277600" cy="838200"/>
          </a:xfrm>
          <a:prstGeom prst="rect">
            <a:avLst/>
          </a:prstGeom>
          <a:solidFill>
            <a:srgbClr val="F2F3F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A7073A7-4DBF-B7E4-5F3A-BF1598D31FC6}"/>
              </a:ext>
            </a:extLst>
          </p:cNvPr>
          <p:cNvSpPr txBox="1"/>
          <p:nvPr/>
        </p:nvSpPr>
        <p:spPr>
          <a:xfrm>
            <a:off x="711200" y="5106416"/>
            <a:ext cx="381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라플</a:t>
            </a:r>
            <a:r>
              <a:rPr lang="en-US" altLang="ko-KR" sz="95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AI</a:t>
            </a:r>
            <a:endParaRPr lang="ko-KR" altLang="en-US" sz="95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2E1AF83-1BF7-F892-AF5C-8819FE074E41}"/>
              </a:ext>
            </a:extLst>
          </p:cNvPr>
          <p:cNvSpPr txBox="1"/>
          <p:nvPr/>
        </p:nvSpPr>
        <p:spPr>
          <a:xfrm>
            <a:off x="711200" y="5335016"/>
            <a:ext cx="10769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0000"/>
              </a:lnSpc>
            </a:pPr>
            <a:r>
              <a:rPr lang="ko-KR" altLang="en-US" sz="120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말로 시키면 일정을 잡고</a:t>
            </a:r>
            <a:r>
              <a:rPr lang="en-US" altLang="ko-KR" sz="120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, </a:t>
            </a:r>
            <a:r>
              <a:rPr lang="ko-KR" altLang="en-US" sz="120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오늘 필요한 것을 먼저 꺼내 줍니다</a:t>
            </a:r>
            <a:r>
              <a:rPr lang="en-US" altLang="ko-KR" sz="120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. </a:t>
            </a:r>
            <a:r>
              <a:rPr lang="ko-KR" altLang="en-US" sz="120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웹</a:t>
            </a:r>
            <a:r>
              <a:rPr lang="en-US" altLang="ko-KR" sz="120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앱</a:t>
            </a:r>
            <a:r>
              <a:rPr lang="en-US" altLang="ko-KR" sz="120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·</a:t>
            </a:r>
            <a:r>
              <a:rPr lang="ko-KR" altLang="en-US" sz="120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카카오톡 챗봇에서 같은 대화를 이어 갑니다</a:t>
            </a:r>
            <a:r>
              <a:rPr lang="en-US" altLang="ko-KR" sz="1200">
                <a:solidFill>
                  <a:srgbClr val="222222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222222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12511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B38B623-7D13-BE40-8CD2-1B1CF1DE1BF1}"/>
              </a:ext>
            </a:extLst>
          </p:cNvPr>
          <p:cNvSpPr/>
          <p:nvPr/>
        </p:nvSpPr>
        <p:spPr>
          <a:xfrm>
            <a:off x="457200" y="403860"/>
            <a:ext cx="38100" cy="1143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8FA05E-B3EA-8EC5-C08D-D05FCB348D04}"/>
              </a:ext>
            </a:extLst>
          </p:cNvPr>
          <p:cNvSpPr txBox="1"/>
          <p:nvPr/>
        </p:nvSpPr>
        <p:spPr>
          <a:xfrm>
            <a:off x="596900" y="365760"/>
            <a:ext cx="5842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900">
                <a:solidFill>
                  <a:srgbClr val="8E8E93"/>
                </a:solidFill>
                <a:latin typeface="Freesentation 6 SemiBold" pitchFamily="2" charset="-127"/>
                <a:ea typeface="Freesentation 6 SemiBold" pitchFamily="2" charset="-127"/>
              </a:rPr>
              <a:t>VI. LAPL</a:t>
            </a:r>
            <a:endParaRPr lang="ko-KR" altLang="en-US" sz="900">
              <a:solidFill>
                <a:srgbClr val="8E8E93"/>
              </a:solidFill>
              <a:latin typeface="Freesentation 6 SemiBold" pitchFamily="2" charset="-127"/>
              <a:ea typeface="Freesentation 6 SemiBold" pitchFamily="2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EEC8D34-D066-A464-8F36-B0ECCFA7A86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100" y="327660"/>
            <a:ext cx="647700" cy="2146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4A946B2-116E-54E8-1DF1-F9D90EA143AF}"/>
              </a:ext>
            </a:extLst>
          </p:cNvPr>
          <p:cNvSpPr txBox="1"/>
          <p:nvPr/>
        </p:nvSpPr>
        <p:spPr>
          <a:xfrm>
            <a:off x="457200" y="914400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16000"/>
              </a:lnSpc>
            </a:pPr>
            <a:r>
              <a:rPr lang="ko-KR" altLang="en-US" sz="2600" spc="-60">
                <a:solidFill>
                  <a:srgbClr val="222222"/>
                </a:solidFill>
                <a:latin typeface="Freesentation 7 Bold" pitchFamily="2" charset="-127"/>
                <a:ea typeface="Freesentation 7 Bold" pitchFamily="2" charset="-127"/>
              </a:rPr>
              <a:t>부모가 매일 여는 화면에
브랜드를 놓을 수 있습니다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4AF488-EECF-DD7D-4545-35072E87B6BA}"/>
              </a:ext>
            </a:extLst>
          </p:cNvPr>
          <p:cNvSpPr txBox="1"/>
          <p:nvPr/>
        </p:nvSpPr>
        <p:spPr>
          <a:xfrm>
            <a:off x="457200" y="1871472"/>
            <a:ext cx="102616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베이비뉴스 지면과 라플 서비스를 함께 쓰면 알림에서 구매까지 한 줄로 이어집니다</a:t>
            </a:r>
            <a:r>
              <a:rPr lang="en-US" altLang="ko-KR" sz="120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.</a:t>
            </a:r>
            <a:endParaRPr lang="ko-KR" altLang="en-US" sz="1200">
              <a:solidFill>
                <a:srgbClr val="45515E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15490D-08A8-100B-208A-7F3F62C8C1A7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8E8E93"/>
                </a:solidFill>
                <a:latin typeface="Freesentation 5 Medium" pitchFamily="2" charset="-127"/>
                <a:ea typeface="Freesentation 5 Medium" pitchFamily="2" charset="-127"/>
              </a:rPr>
              <a:t>48</a:t>
            </a:r>
            <a:endParaRPr lang="ko-KR" altLang="en-US" sz="800">
              <a:solidFill>
                <a:srgbClr val="8E8E93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4F1B73-B17F-C956-E0C7-1190FA70AA95}"/>
              </a:ext>
            </a:extLst>
          </p:cNvPr>
          <p:cNvSpPr txBox="1"/>
          <p:nvPr/>
        </p:nvSpPr>
        <p:spPr>
          <a:xfrm>
            <a:off x="3860800" y="6446520"/>
            <a:ext cx="787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자료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: lapl.co.kr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서비스 기준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 </a:t>
            </a:r>
            <a:r>
              <a:rPr lang="ko-KR" altLang="en-US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집행 조건은 협의합니다</a:t>
            </a:r>
            <a:r>
              <a:rPr lang="en-US" altLang="ko-KR" sz="750">
                <a:solidFill>
                  <a:srgbClr val="8E8E93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750">
              <a:solidFill>
                <a:srgbClr val="8E8E93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A57075B-BCE3-96CD-54DA-F2DDC76FF62A}"/>
              </a:ext>
            </a:extLst>
          </p:cNvPr>
          <p:cNvSpPr/>
          <p:nvPr/>
        </p:nvSpPr>
        <p:spPr>
          <a:xfrm>
            <a:off x="457200" y="2185416"/>
            <a:ext cx="3623733" cy="2260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49A1E44-826E-F0F7-298F-B02AFB5BC516}"/>
              </a:ext>
            </a:extLst>
          </p:cNvPr>
          <p:cNvSpPr/>
          <p:nvPr/>
        </p:nvSpPr>
        <p:spPr>
          <a:xfrm>
            <a:off x="457200" y="2185416"/>
            <a:ext cx="3623733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D6B881-ADAB-30A0-9C0C-CA1FFA0E6529}"/>
              </a:ext>
            </a:extLst>
          </p:cNvPr>
          <p:cNvSpPr txBox="1"/>
          <p:nvPr/>
        </p:nvSpPr>
        <p:spPr>
          <a:xfrm>
            <a:off x="711200" y="2464816"/>
            <a:ext cx="31157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서비스 카드 노출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0EFD87B-2D7E-EDDD-AA3D-EC01FC04DB39}"/>
              </a:ext>
            </a:extLst>
          </p:cNvPr>
          <p:cNvSpPr/>
          <p:nvPr/>
        </p:nvSpPr>
        <p:spPr>
          <a:xfrm>
            <a:off x="711200" y="30363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9EC5AD1-2864-BAE4-55DA-120BE93D7E11}"/>
              </a:ext>
            </a:extLst>
          </p:cNvPr>
          <p:cNvSpPr txBox="1"/>
          <p:nvPr/>
        </p:nvSpPr>
        <p:spPr>
          <a:xfrm>
            <a:off x="850900" y="2972816"/>
            <a:ext cx="29760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홈 화면 카드 자리에 브랜드 카드 노출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1458B3D-AD39-B563-AC6C-C836DFCA557B}"/>
              </a:ext>
            </a:extLst>
          </p:cNvPr>
          <p:cNvSpPr/>
          <p:nvPr/>
        </p:nvSpPr>
        <p:spPr>
          <a:xfrm>
            <a:off x="711200" y="34427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8503357-3950-A086-EFBC-D67ABA4C0DB6}"/>
              </a:ext>
            </a:extLst>
          </p:cNvPr>
          <p:cNvSpPr txBox="1"/>
          <p:nvPr/>
        </p:nvSpPr>
        <p:spPr>
          <a:xfrm>
            <a:off x="850900" y="3379216"/>
            <a:ext cx="29760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우리 동네</a:t>
            </a:r>
            <a:r>
              <a:rPr lang="en-US" altLang="ko-KR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아이 개월수에 맞춰 노출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BEE6E20-7C55-72F4-FEF7-5A05AA689EC0}"/>
              </a:ext>
            </a:extLst>
          </p:cNvPr>
          <p:cNvSpPr/>
          <p:nvPr/>
        </p:nvSpPr>
        <p:spPr>
          <a:xfrm>
            <a:off x="711200" y="3849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70012C9-4FDC-B654-7D30-CC449C40AED5}"/>
              </a:ext>
            </a:extLst>
          </p:cNvPr>
          <p:cNvSpPr txBox="1"/>
          <p:nvPr/>
        </p:nvSpPr>
        <p:spPr>
          <a:xfrm>
            <a:off x="850900" y="3785616"/>
            <a:ext cx="29760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클릭 수를 그대로 집계해 보고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EE6127C-B729-D719-C595-AA7929C04A79}"/>
              </a:ext>
            </a:extLst>
          </p:cNvPr>
          <p:cNvSpPr/>
          <p:nvPr/>
        </p:nvSpPr>
        <p:spPr>
          <a:xfrm>
            <a:off x="4284133" y="2185416"/>
            <a:ext cx="3623734" cy="2260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06A930D-F91A-C04F-0855-EB1F9826021F}"/>
              </a:ext>
            </a:extLst>
          </p:cNvPr>
          <p:cNvSpPr/>
          <p:nvPr/>
        </p:nvSpPr>
        <p:spPr>
          <a:xfrm>
            <a:off x="4284133" y="2185416"/>
            <a:ext cx="3623734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16748B2-6557-36E2-1C50-51B05888F536}"/>
              </a:ext>
            </a:extLst>
          </p:cNvPr>
          <p:cNvSpPr txBox="1"/>
          <p:nvPr/>
        </p:nvSpPr>
        <p:spPr>
          <a:xfrm>
            <a:off x="4538133" y="2464816"/>
            <a:ext cx="31157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회원 알림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BFB319F-7CBE-34A0-C595-9B78460D0C76}"/>
              </a:ext>
            </a:extLst>
          </p:cNvPr>
          <p:cNvSpPr/>
          <p:nvPr/>
        </p:nvSpPr>
        <p:spPr>
          <a:xfrm>
            <a:off x="4538133" y="3036316"/>
            <a:ext cx="40641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4C4D271-F687-9992-13EB-C0B3189D65D0}"/>
              </a:ext>
            </a:extLst>
          </p:cNvPr>
          <p:cNvSpPr txBox="1"/>
          <p:nvPr/>
        </p:nvSpPr>
        <p:spPr>
          <a:xfrm>
            <a:off x="4677833" y="2972816"/>
            <a:ext cx="29760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회원 대상 앱 푸시와 카카오톡 알림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F60E86BD-1DDF-F322-9633-7F7794BF6406}"/>
              </a:ext>
            </a:extLst>
          </p:cNvPr>
          <p:cNvSpPr/>
          <p:nvPr/>
        </p:nvSpPr>
        <p:spPr>
          <a:xfrm>
            <a:off x="4538133" y="3442716"/>
            <a:ext cx="40641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2E91208-180A-6B99-8BA6-B00D35AAAE32}"/>
              </a:ext>
            </a:extLst>
          </p:cNvPr>
          <p:cNvSpPr txBox="1"/>
          <p:nvPr/>
        </p:nvSpPr>
        <p:spPr>
          <a:xfrm>
            <a:off x="4677833" y="3379216"/>
            <a:ext cx="29760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접종</a:t>
            </a:r>
            <a:r>
              <a:rPr lang="en-US" altLang="ko-KR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</a:t>
            </a: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검진 등 시기에 맞춰 발송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19E69226-FE36-56CE-74B5-6D900F96870D}"/>
              </a:ext>
            </a:extLst>
          </p:cNvPr>
          <p:cNvSpPr/>
          <p:nvPr/>
        </p:nvSpPr>
        <p:spPr>
          <a:xfrm>
            <a:off x="4538133" y="3849116"/>
            <a:ext cx="40641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3164EA9-CE12-EC91-DC92-1C47177B39E0}"/>
              </a:ext>
            </a:extLst>
          </p:cNvPr>
          <p:cNvSpPr txBox="1"/>
          <p:nvPr/>
        </p:nvSpPr>
        <p:spPr>
          <a:xfrm>
            <a:off x="4677833" y="3785616"/>
            <a:ext cx="29760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베이비뉴스 채널 푸시와 함께 운영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4C8F865B-3CBE-E9F0-77CA-42577E7B73D6}"/>
              </a:ext>
            </a:extLst>
          </p:cNvPr>
          <p:cNvSpPr/>
          <p:nvPr/>
        </p:nvSpPr>
        <p:spPr>
          <a:xfrm>
            <a:off x="8111067" y="2185416"/>
            <a:ext cx="3623733" cy="22606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D3CA8C01-34B9-D501-5BAF-493748CFB456}"/>
              </a:ext>
            </a:extLst>
          </p:cNvPr>
          <p:cNvSpPr/>
          <p:nvPr/>
        </p:nvSpPr>
        <p:spPr>
          <a:xfrm>
            <a:off x="8111067" y="2185416"/>
            <a:ext cx="3623733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195FF53-4180-95C2-E647-DA0E6833E032}"/>
              </a:ext>
            </a:extLst>
          </p:cNvPr>
          <p:cNvSpPr txBox="1"/>
          <p:nvPr/>
        </p:nvSpPr>
        <p:spPr>
          <a:xfrm>
            <a:off x="8365067" y="2464816"/>
            <a:ext cx="31157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5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체험에서 구매까지</a:t>
            </a: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6017AFD8-EB70-47A0-3187-2A7020402F88}"/>
              </a:ext>
            </a:extLst>
          </p:cNvPr>
          <p:cNvSpPr/>
          <p:nvPr/>
        </p:nvSpPr>
        <p:spPr>
          <a:xfrm>
            <a:off x="8365067" y="30363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97C83D3-0FF1-7FDC-A403-424A158B846F}"/>
              </a:ext>
            </a:extLst>
          </p:cNvPr>
          <p:cNvSpPr txBox="1"/>
          <p:nvPr/>
        </p:nvSpPr>
        <p:spPr>
          <a:xfrm>
            <a:off x="8504767" y="2972816"/>
            <a:ext cx="29760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해피박스로 제품을 먼저 써보게 하고</a:t>
            </a: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13566B61-87A0-5DF0-012E-4F10DB06B848}"/>
              </a:ext>
            </a:extLst>
          </p:cNvPr>
          <p:cNvSpPr/>
          <p:nvPr/>
        </p:nvSpPr>
        <p:spPr>
          <a:xfrm>
            <a:off x="8365067" y="34427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9B16AE6-A783-A913-8FCA-8C084BE80BFF}"/>
              </a:ext>
            </a:extLst>
          </p:cNvPr>
          <p:cNvSpPr txBox="1"/>
          <p:nvPr/>
        </p:nvSpPr>
        <p:spPr>
          <a:xfrm>
            <a:off x="8504767" y="3379216"/>
            <a:ext cx="29760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후기를 기사</a:t>
            </a:r>
            <a:r>
              <a:rPr lang="en-US" altLang="ko-KR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·SNS</a:t>
            </a: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로 확산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3BA4656-A318-E9FC-4CFA-43A8C018DC26}"/>
              </a:ext>
            </a:extLst>
          </p:cNvPr>
          <p:cNvSpPr/>
          <p:nvPr/>
        </p:nvSpPr>
        <p:spPr>
          <a:xfrm>
            <a:off x="8365067" y="3849116"/>
            <a:ext cx="40640" cy="4064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AFF84C6-EDD2-EC70-916D-86FAE6D92111}"/>
              </a:ext>
            </a:extLst>
          </p:cNvPr>
          <p:cNvSpPr txBox="1"/>
          <p:nvPr/>
        </p:nvSpPr>
        <p:spPr>
          <a:xfrm>
            <a:off x="8504767" y="3785616"/>
            <a:ext cx="2976033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35000"/>
              </a:lnSpc>
            </a:pPr>
            <a:r>
              <a:rPr lang="ko-KR" altLang="en-US" sz="1000">
                <a:solidFill>
                  <a:srgbClr val="222222"/>
                </a:solidFill>
                <a:latin typeface="Freesentation 4 Regular" pitchFamily="2" charset="-127"/>
                <a:ea typeface="Freesentation 4 Regular" pitchFamily="2" charset="-127"/>
              </a:rPr>
              <a:t>복지몰 해피박스에서 구매로 연결</a:t>
            </a: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B1F7F3F1-D0CB-CF61-4F14-6E09F2827AA9}"/>
              </a:ext>
            </a:extLst>
          </p:cNvPr>
          <p:cNvSpPr/>
          <p:nvPr/>
        </p:nvSpPr>
        <p:spPr>
          <a:xfrm>
            <a:off x="457200" y="4649216"/>
            <a:ext cx="11277600" cy="1168400"/>
          </a:xfrm>
          <a:prstGeom prst="rect">
            <a:avLst/>
          </a:prstGeom>
          <a:solidFill>
            <a:srgbClr val="FFFFFF"/>
          </a:solidFill>
          <a:ln w="9525" cap="flat" cmpd="sng" algn="ctr">
            <a:solidFill>
              <a:srgbClr val="E5E7E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728C3BF0-D780-DAE8-CCFA-5AF295A447CE}"/>
              </a:ext>
            </a:extLst>
          </p:cNvPr>
          <p:cNvSpPr/>
          <p:nvPr/>
        </p:nvSpPr>
        <p:spPr>
          <a:xfrm>
            <a:off x="457200" y="4649216"/>
            <a:ext cx="11277600" cy="38100"/>
          </a:xfrm>
          <a:prstGeom prst="rect">
            <a:avLst/>
          </a:prstGeom>
          <a:solidFill>
            <a:srgbClr val="F1653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FA78123-75C6-E77B-819E-4AE2E0BE3906}"/>
              </a:ext>
            </a:extLst>
          </p:cNvPr>
          <p:cNvSpPr txBox="1"/>
          <p:nvPr/>
        </p:nvSpPr>
        <p:spPr>
          <a:xfrm>
            <a:off x="736600" y="4903216"/>
            <a:ext cx="736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0000"/>
              </a:lnSpc>
            </a:pPr>
            <a:r>
              <a:rPr lang="ko-KR" altLang="en-US">
                <a:solidFill>
                  <a:srgbClr val="222222"/>
                </a:solidFill>
                <a:latin typeface="Freesentation 6 SemiBold" pitchFamily="2" charset="-127"/>
                <a:ea typeface="Freesentation 6 SemiBold" pitchFamily="2" charset="-127"/>
              </a:rPr>
              <a:t>베이비뉴스와 라플은 한 회사입니다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E4C4EB7-266B-80DF-86E2-66DA1CD454D1}"/>
              </a:ext>
            </a:extLst>
          </p:cNvPr>
          <p:cNvSpPr txBox="1"/>
          <p:nvPr/>
        </p:nvSpPr>
        <p:spPr>
          <a:xfrm>
            <a:off x="736600" y="5233416"/>
            <a:ext cx="736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기사로 알리고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서비스에서 매일 만나고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, 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복지몰에서 팝니다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
</a:t>
            </a:r>
            <a:r>
              <a:rPr lang="ko-KR" altLang="en-US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한 곳에서 기획하면 세 자리가 같은 메시지로 움직입니다</a:t>
            </a:r>
            <a:r>
              <a:rPr lang="en-US" altLang="ko-KR" sz="1000">
                <a:solidFill>
                  <a:srgbClr val="45515E"/>
                </a:solidFill>
                <a:latin typeface="Freesentation 4 Regular" pitchFamily="2" charset="-127"/>
                <a:ea typeface="Freesentation 4 Regular" pitchFamily="2" charset="-127"/>
              </a:rPr>
              <a:t>.</a:t>
            </a:r>
            <a:endParaRPr lang="ko-KR" altLang="en-US" sz="1000">
              <a:solidFill>
                <a:srgbClr val="45515E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B79B199-2ECA-D86B-E8DB-1B2A562B9643}"/>
              </a:ext>
            </a:extLst>
          </p:cNvPr>
          <p:cNvSpPr txBox="1"/>
          <p:nvPr/>
        </p:nvSpPr>
        <p:spPr>
          <a:xfrm>
            <a:off x="7924800" y="5030216"/>
            <a:ext cx="355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1500">
                <a:solidFill>
                  <a:srgbClr val="F16531"/>
                </a:solidFill>
                <a:latin typeface="Freesentation 7 Bold" pitchFamily="2" charset="-127"/>
                <a:ea typeface="Freesentation 7 Bold" pitchFamily="2" charset="-127"/>
              </a:rPr>
              <a:t>lapl.co.kr</a:t>
            </a:r>
            <a:endParaRPr lang="ko-KR" altLang="en-US" sz="1500">
              <a:solidFill>
                <a:srgbClr val="F16531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2E85E5A-90F4-4F8D-3B54-ABDCB9CE273C}"/>
              </a:ext>
            </a:extLst>
          </p:cNvPr>
          <p:cNvSpPr txBox="1"/>
          <p:nvPr/>
        </p:nvSpPr>
        <p:spPr>
          <a:xfrm>
            <a:off x="7924800" y="5335016"/>
            <a:ext cx="355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10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App Store · Google Play </a:t>
            </a:r>
            <a:r>
              <a:rPr lang="ko-KR" altLang="en-US" sz="1050">
                <a:solidFill>
                  <a:srgbClr val="45515E"/>
                </a:solidFill>
                <a:latin typeface="Freesentation 5 Medium" pitchFamily="2" charset="-127"/>
                <a:ea typeface="Freesentation 5 Medium" pitchFamily="2" charset="-127"/>
              </a:rPr>
              <a:t>출시</a:t>
            </a:r>
          </a:p>
        </p:txBody>
      </p:sp>
    </p:spTree>
    <p:extLst>
      <p:ext uri="{BB962C8B-B14F-4D97-AF65-F5344CB8AC3E}">
        <p14:creationId xmlns:p14="http://schemas.microsoft.com/office/powerpoint/2010/main" val="19581423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91BCF0D-5D0C-BD0E-F49A-35DA3E20226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81E25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A295A7-EA36-7186-D94B-364F6AA0BC5D}"/>
              </a:ext>
            </a:extLst>
          </p:cNvPr>
          <p:cNvSpPr/>
          <p:nvPr/>
        </p:nvSpPr>
        <p:spPr>
          <a:xfrm>
            <a:off x="0" y="0"/>
            <a:ext cx="12192000" cy="50800"/>
          </a:xfrm>
          <a:prstGeom prst="rect">
            <a:avLst/>
          </a:prstGeom>
          <a:solidFill>
            <a:srgbClr val="3B82F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57795B3-29E8-CCA7-B17D-49D358C9638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60400"/>
            <a:ext cx="1295400" cy="427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1F8C17-7498-4313-6849-64D23102A5C3}"/>
              </a:ext>
            </a:extLst>
          </p:cNvPr>
          <p:cNvSpPr txBox="1"/>
          <p:nvPr/>
        </p:nvSpPr>
        <p:spPr>
          <a:xfrm>
            <a:off x="457200" y="2413000"/>
            <a:ext cx="1041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>
              <a:lnSpc>
                <a:spcPct val="122000"/>
              </a:lnSpc>
            </a:pPr>
            <a:r>
              <a:rPr lang="ko-KR" altLang="en-US" sz="3400" spc="-1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브랜드가 부모를 만나는 모든 순간</a:t>
            </a:r>
            <a:r>
              <a:rPr lang="en-US" altLang="ko-KR" sz="3400" spc="-1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,
</a:t>
            </a:r>
            <a:r>
              <a:rPr lang="ko-KR" altLang="en-US" sz="3400" spc="-1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베이비뉴스가 함께하겠습니다</a:t>
            </a:r>
            <a:r>
              <a:rPr lang="en-US" altLang="ko-KR" sz="3400" spc="-100">
                <a:solidFill>
                  <a:srgbClr val="FFFFFF"/>
                </a:solidFill>
                <a:latin typeface="Freesentation 7 Bold" pitchFamily="2" charset="-127"/>
                <a:ea typeface="Freesentation 7 Bold" pitchFamily="2" charset="-127"/>
              </a:rPr>
              <a:t>.</a:t>
            </a:r>
            <a:endParaRPr lang="ko-KR" altLang="en-US" sz="3400" spc="-100">
              <a:solidFill>
                <a:srgbClr val="FFFFFF"/>
              </a:solidFill>
              <a:latin typeface="Freesentation 7 Bold" pitchFamily="2" charset="-127"/>
              <a:ea typeface="Freesentation 7 Bold" pitchFamily="2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FE72361-1A7F-6A12-4C3E-80960CFDFF89}"/>
              </a:ext>
            </a:extLst>
          </p:cNvPr>
          <p:cNvSpPr/>
          <p:nvPr/>
        </p:nvSpPr>
        <p:spPr>
          <a:xfrm>
            <a:off x="457200" y="4013200"/>
            <a:ext cx="685800" cy="38100"/>
          </a:xfrm>
          <a:prstGeom prst="rect">
            <a:avLst/>
          </a:prstGeom>
          <a:solidFill>
            <a:srgbClr val="60A5FA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A8EFAA-BE85-8678-F52E-A90247FB6B2E}"/>
              </a:ext>
            </a:extLst>
          </p:cNvPr>
          <p:cNvSpPr txBox="1"/>
          <p:nvPr/>
        </p:nvSpPr>
        <p:spPr>
          <a:xfrm>
            <a:off x="457200" y="4419600"/>
            <a:ext cx="101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788798"/>
                </a:solidFill>
                <a:latin typeface="Freesentation 6 SemiBold" pitchFamily="2" charset="-127"/>
                <a:ea typeface="Freesentation 6 SemiBold" pitchFamily="2" charset="-127"/>
              </a:rPr>
              <a:t>담당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B554E2-9F8F-F0F2-0AD9-B951C619D7FA}"/>
              </a:ext>
            </a:extLst>
          </p:cNvPr>
          <p:cNvSpPr txBox="1"/>
          <p:nvPr/>
        </p:nvSpPr>
        <p:spPr>
          <a:xfrm>
            <a:off x="1600200" y="4419600"/>
            <a:ext cx="762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1100">
                <a:solidFill>
                  <a:srgbClr val="D6E2F0"/>
                </a:solidFill>
                <a:latin typeface="Freesentation 5 Medium" pitchFamily="2" charset="-127"/>
                <a:ea typeface="Freesentation 5 Medium" pitchFamily="2" charset="-127"/>
              </a:rPr>
              <a:t>베이비뉴스 전략기획실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1071E2-080C-815D-4171-DA3B2361F9B5}"/>
              </a:ext>
            </a:extLst>
          </p:cNvPr>
          <p:cNvSpPr txBox="1"/>
          <p:nvPr/>
        </p:nvSpPr>
        <p:spPr>
          <a:xfrm>
            <a:off x="457200" y="4724400"/>
            <a:ext cx="101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788798"/>
                </a:solidFill>
                <a:latin typeface="Freesentation 6 SemiBold" pitchFamily="2" charset="-127"/>
                <a:ea typeface="Freesentation 6 SemiBold" pitchFamily="2" charset="-127"/>
              </a:rPr>
              <a:t>문의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CF630A-62BF-72D9-34E0-F75C69CA47DE}"/>
              </a:ext>
            </a:extLst>
          </p:cNvPr>
          <p:cNvSpPr txBox="1"/>
          <p:nvPr/>
        </p:nvSpPr>
        <p:spPr>
          <a:xfrm>
            <a:off x="1600200" y="4724400"/>
            <a:ext cx="762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1100">
                <a:solidFill>
                  <a:srgbClr val="D6E2F0"/>
                </a:solidFill>
                <a:latin typeface="Freesentation 5 Medium" pitchFamily="2" charset="-127"/>
                <a:ea typeface="Freesentation 5 Medium" pitchFamily="2" charset="-127"/>
              </a:rPr>
              <a:t>mkt@ibabynews.com</a:t>
            </a:r>
            <a:endParaRPr lang="ko-KR" altLang="en-US" sz="1100">
              <a:solidFill>
                <a:srgbClr val="D6E2F0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07B177-8973-55D7-2ADD-392E284223CF}"/>
              </a:ext>
            </a:extLst>
          </p:cNvPr>
          <p:cNvSpPr txBox="1"/>
          <p:nvPr/>
        </p:nvSpPr>
        <p:spPr>
          <a:xfrm>
            <a:off x="457200" y="5029200"/>
            <a:ext cx="1016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ko-KR" altLang="en-US" sz="950">
                <a:solidFill>
                  <a:srgbClr val="788798"/>
                </a:solidFill>
                <a:latin typeface="Freesentation 6 SemiBold" pitchFamily="2" charset="-127"/>
                <a:ea typeface="Freesentation 6 SemiBold" pitchFamily="2" charset="-127"/>
              </a:rPr>
              <a:t>홈페이지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E9CA29-6C52-2B99-8F41-EE1ABC466C18}"/>
              </a:ext>
            </a:extLst>
          </p:cNvPr>
          <p:cNvSpPr txBox="1"/>
          <p:nvPr/>
        </p:nvSpPr>
        <p:spPr>
          <a:xfrm>
            <a:off x="1600200" y="5029200"/>
            <a:ext cx="762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1100">
                <a:solidFill>
                  <a:srgbClr val="D6E2F0"/>
                </a:solidFill>
                <a:latin typeface="Freesentation 5 Medium" pitchFamily="2" charset="-127"/>
                <a:ea typeface="Freesentation 5 Medium" pitchFamily="2" charset="-127"/>
              </a:rPr>
              <a:t>www.ibabynews.com</a:t>
            </a:r>
            <a:endParaRPr lang="ko-KR" altLang="en-US" sz="1100">
              <a:solidFill>
                <a:srgbClr val="D6E2F0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99EBFA0-0F0A-513C-0F9C-E82945A10999}"/>
              </a:ext>
            </a:extLst>
          </p:cNvPr>
          <p:cNvSpPr txBox="1"/>
          <p:nvPr/>
        </p:nvSpPr>
        <p:spPr>
          <a:xfrm>
            <a:off x="6400800" y="5969000"/>
            <a:ext cx="5334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altLang="ko-KR" sz="950">
                <a:solidFill>
                  <a:srgbClr val="8291A2"/>
                </a:solidFill>
                <a:latin typeface="Freesentation 4 Regular" pitchFamily="2" charset="-127"/>
                <a:ea typeface="Freesentation 4 Regular" pitchFamily="2" charset="-127"/>
              </a:rPr>
              <a:t>2026. 09 version</a:t>
            </a:r>
            <a:endParaRPr lang="ko-KR" altLang="en-US" sz="950">
              <a:solidFill>
                <a:srgbClr val="8291A2"/>
              </a:solidFill>
              <a:latin typeface="Freesentation 4 Regular" pitchFamily="2" charset="-127"/>
              <a:ea typeface="Freesentation 4 Regular" pitchFamily="2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4A22D9-E0DA-7AFF-B843-370FA1921F5C}"/>
              </a:ext>
            </a:extLst>
          </p:cNvPr>
          <p:cNvSpPr txBox="1"/>
          <p:nvPr/>
        </p:nvSpPr>
        <p:spPr>
          <a:xfrm>
            <a:off x="457200" y="6446520"/>
            <a:ext cx="2540000" cy="207749"/>
          </a:xfrm>
          <a:prstGeom prst="rect">
            <a:avLst/>
          </a:prstGeom>
          <a:noFill/>
        </p:spPr>
        <p:txBody>
          <a:bodyPr vert="horz" wrap="square" lIns="0" tIns="0" rIns="0" bIns="0" rtlCol="0">
            <a:noAutofit/>
          </a:bodyPr>
          <a:lstStyle/>
          <a:p>
            <a:r>
              <a:rPr lang="en-US" altLang="ko-KR" sz="800">
                <a:solidFill>
                  <a:srgbClr val="788494"/>
                </a:solidFill>
                <a:latin typeface="Freesentation 5 Medium" pitchFamily="2" charset="-127"/>
                <a:ea typeface="Freesentation 5 Medium" pitchFamily="2" charset="-127"/>
              </a:rPr>
              <a:t>49</a:t>
            </a:r>
            <a:endParaRPr lang="ko-KR" altLang="en-US" sz="800">
              <a:solidFill>
                <a:srgbClr val="788494"/>
              </a:solidFill>
              <a:latin typeface="Freesentation 5 Medium" pitchFamily="2" charset="-127"/>
              <a:ea typeface="Freesentation 5 Medium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6800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4938</Words>
  <Application>Microsoft Office PowerPoint</Application>
  <PresentationFormat>사용자 지정</PresentationFormat>
  <Paragraphs>753</Paragraphs>
  <Slides>50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50</vt:i4>
      </vt:variant>
    </vt:vector>
  </HeadingPairs>
  <TitlesOfParts>
    <vt:vector size="57" baseType="lpstr">
      <vt:lpstr>Freesentation 4 Regular</vt:lpstr>
      <vt:lpstr>Freesentation 5 Medium</vt:lpstr>
      <vt:lpstr>Freesentation 6 SemiBold</vt:lpstr>
      <vt:lpstr>Freesentation 7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LAPL 라플사업단</dc:creator>
  <cp:lastModifiedBy>LAPL 라플사업단</cp:lastModifiedBy>
  <cp:revision>1</cp:revision>
  <dcterms:created xsi:type="dcterms:W3CDTF">2026-09-09T00:47:07Z</dcterms:created>
  <dcterms:modified xsi:type="dcterms:W3CDTF">2026-09-09T00:47:07Z</dcterms:modified>
</cp:coreProperties>
</file>